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1" r:id="rId1"/>
  </p:sldMasterIdLst>
  <p:notesMasterIdLst>
    <p:notesMasterId r:id="rId61"/>
  </p:notesMasterIdLst>
  <p:sldIdLst>
    <p:sldId id="325" r:id="rId2"/>
    <p:sldId id="375" r:id="rId3"/>
    <p:sldId id="326" r:id="rId4"/>
    <p:sldId id="379" r:id="rId5"/>
    <p:sldId id="376" r:id="rId6"/>
    <p:sldId id="377" r:id="rId7"/>
    <p:sldId id="378" r:id="rId8"/>
    <p:sldId id="328" r:id="rId9"/>
    <p:sldId id="329" r:id="rId10"/>
    <p:sldId id="327" r:id="rId11"/>
    <p:sldId id="330" r:id="rId12"/>
    <p:sldId id="331" r:id="rId13"/>
    <p:sldId id="332" r:id="rId14"/>
    <p:sldId id="333" r:id="rId15"/>
    <p:sldId id="334" r:id="rId16"/>
    <p:sldId id="335" r:id="rId17"/>
    <p:sldId id="336" r:id="rId18"/>
    <p:sldId id="290" r:id="rId19"/>
    <p:sldId id="338" r:id="rId20"/>
    <p:sldId id="339" r:id="rId21"/>
    <p:sldId id="340" r:id="rId22"/>
    <p:sldId id="341" r:id="rId23"/>
    <p:sldId id="342" r:id="rId24"/>
    <p:sldId id="343" r:id="rId25"/>
    <p:sldId id="344" r:id="rId26"/>
    <p:sldId id="345" r:id="rId27"/>
    <p:sldId id="346" r:id="rId28"/>
    <p:sldId id="347" r:id="rId29"/>
    <p:sldId id="348" r:id="rId30"/>
    <p:sldId id="349" r:id="rId31"/>
    <p:sldId id="350" r:id="rId32"/>
    <p:sldId id="351" r:id="rId33"/>
    <p:sldId id="352" r:id="rId34"/>
    <p:sldId id="284" r:id="rId35"/>
    <p:sldId id="353" r:id="rId36"/>
    <p:sldId id="355" r:id="rId37"/>
    <p:sldId id="356" r:id="rId38"/>
    <p:sldId id="289" r:id="rId39"/>
    <p:sldId id="357" r:id="rId40"/>
    <p:sldId id="358" r:id="rId41"/>
    <p:sldId id="359" r:id="rId42"/>
    <p:sldId id="293" r:id="rId43"/>
    <p:sldId id="360" r:id="rId44"/>
    <p:sldId id="361" r:id="rId45"/>
    <p:sldId id="362" r:id="rId46"/>
    <p:sldId id="363" r:id="rId47"/>
    <p:sldId id="364" r:id="rId48"/>
    <p:sldId id="365" r:id="rId49"/>
    <p:sldId id="301" r:id="rId50"/>
    <p:sldId id="366" r:id="rId51"/>
    <p:sldId id="367" r:id="rId52"/>
    <p:sldId id="323" r:id="rId53"/>
    <p:sldId id="368" r:id="rId54"/>
    <p:sldId id="369" r:id="rId55"/>
    <p:sldId id="370" r:id="rId56"/>
    <p:sldId id="371" r:id="rId57"/>
    <p:sldId id="372" r:id="rId58"/>
    <p:sldId id="373" r:id="rId59"/>
    <p:sldId id="374" r:id="rId60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060" autoAdjust="0"/>
    <p:restoredTop sz="91411"/>
  </p:normalViewPr>
  <p:slideViewPr>
    <p:cSldViewPr snapToGrid="0" snapToObjects="1">
      <p:cViewPr varScale="1">
        <p:scale>
          <a:sx n="119" d="100"/>
          <a:sy n="119" d="100"/>
        </p:scale>
        <p:origin x="176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2000">
                <a:latin typeface="Arial"/>
              </a:rPr>
              <a:t>Click to edit the notes format</a:t>
            </a:r>
            <a:endParaRPr/>
          </a:p>
        </p:txBody>
      </p:sp>
      <p:sp>
        <p:nvSpPr>
          <p:cNvPr id="121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1400">
                <a:latin typeface="Times New Roman"/>
              </a:rPr>
              <a:t>&lt;header&gt;</a:t>
            </a:r>
            <a:endParaRPr/>
          </a:p>
        </p:txBody>
      </p:sp>
      <p:sp>
        <p:nvSpPr>
          <p:cNvPr id="122" name="PlaceHolder 3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en-US" sz="1400">
                <a:latin typeface="Times New Roman"/>
              </a:rPr>
              <a:t>&lt;date/time&gt;</a:t>
            </a:r>
            <a:endParaRPr/>
          </a:p>
        </p:txBody>
      </p:sp>
      <p:sp>
        <p:nvSpPr>
          <p:cNvPr id="123" name="PlaceHolder 4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 sz="1400">
                <a:latin typeface="Times New Roman"/>
              </a:rPr>
              <a:t>&lt;footer&gt;</a:t>
            </a:r>
            <a:endParaRPr/>
          </a:p>
        </p:txBody>
      </p:sp>
      <p:sp>
        <p:nvSpPr>
          <p:cNvPr id="124" name="PlaceHolder 5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828B689E-36DB-4FFE-AE09-3B9B35474164}" type="slidenum">
              <a:rPr lang="en-US" sz="1400">
                <a:latin typeface="Times New Roman"/>
              </a:rPr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97013" y="1200150"/>
            <a:ext cx="4321175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828B689E-36DB-4FFE-AE09-3B9B35474164}" type="slidenum">
              <a:rPr lang="en-US" sz="1400" smtClean="0">
                <a:latin typeface="Times New Roman"/>
              </a:r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6945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97013" y="1200150"/>
            <a:ext cx="4321175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828B689E-36DB-4FFE-AE09-3B9B35474164}" type="slidenum">
              <a:rPr lang="en-US" sz="1400" smtClean="0">
                <a:latin typeface="Times New Roman"/>
              </a:r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2741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97013" y="1200150"/>
            <a:ext cx="4321175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828B689E-36DB-4FFE-AE09-3B9B35474164}" type="slidenum">
              <a:rPr lang="en-US" sz="1400" smtClean="0">
                <a:latin typeface="Times New Roman"/>
              </a:r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8777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97013" y="1200150"/>
            <a:ext cx="4321175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828B689E-36DB-4FFE-AE09-3B9B35474164}" type="slidenum">
              <a:rPr lang="en-US" sz="1400" smtClean="0">
                <a:latin typeface="Times New Roman"/>
              </a:r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9110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97013" y="1200150"/>
            <a:ext cx="4321175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828B689E-36DB-4FFE-AE09-3B9B35474164}" type="slidenum">
              <a:rPr lang="en-US" sz="1400" smtClean="0">
                <a:latin typeface="Times New Roman"/>
              </a:r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9916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97013" y="1200150"/>
            <a:ext cx="4321175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828B689E-36DB-4FFE-AE09-3B9B35474164}" type="slidenum">
              <a:rPr lang="en-US" sz="1400" smtClean="0">
                <a:latin typeface="Times New Roman"/>
              </a:r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416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97013" y="1200150"/>
            <a:ext cx="4321175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828B689E-36DB-4FFE-AE09-3B9B35474164}" type="slidenum">
              <a:rPr lang="en-US" sz="1400" smtClean="0">
                <a:latin typeface="Times New Roman"/>
              </a:r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27322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97013" y="1200150"/>
            <a:ext cx="4321175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828B689E-36DB-4FFE-AE09-3B9B35474164}" type="slidenum">
              <a:rPr lang="en-US" sz="1400" smtClean="0">
                <a:latin typeface="Times New Roman"/>
              </a:r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1230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97013" y="1200150"/>
            <a:ext cx="4321175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828B689E-36DB-4FFE-AE09-3B9B35474164}" type="slidenum">
              <a:rPr lang="en-US" sz="1400" smtClean="0">
                <a:latin typeface="Times New Roman"/>
              </a:r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8162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97013" y="1200150"/>
            <a:ext cx="4321175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828B689E-36DB-4FFE-AE09-3B9B35474164}" type="slidenum">
              <a:rPr lang="en-US" sz="1400" smtClean="0">
                <a:latin typeface="Times New Roman"/>
              </a:r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55904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97013" y="1200150"/>
            <a:ext cx="4321175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828B689E-36DB-4FFE-AE09-3B9B35474164}" type="slidenum">
              <a:rPr lang="en-US" sz="1400" smtClean="0">
                <a:latin typeface="Times New Roman"/>
              </a:r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0439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97013" y="1200150"/>
            <a:ext cx="4321175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828B689E-36DB-4FFE-AE09-3B9B35474164}" type="slidenum">
              <a:rPr lang="en-US" sz="1400" smtClean="0">
                <a:latin typeface="Times New Roman"/>
              </a:r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58210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97013" y="1200150"/>
            <a:ext cx="4321175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828B689E-36DB-4FFE-AE09-3B9B35474164}" type="slidenum">
              <a:rPr lang="en-US" sz="1400" smtClean="0">
                <a:latin typeface="Times New Roman"/>
              </a:r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04778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97013" y="1200150"/>
            <a:ext cx="4321175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828B689E-36DB-4FFE-AE09-3B9B35474164}" type="slidenum">
              <a:rPr lang="en-US" sz="1400" smtClean="0">
                <a:latin typeface="Times New Roman"/>
              </a:r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155068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97013" y="1200150"/>
            <a:ext cx="4321175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828B689E-36DB-4FFE-AE09-3B9B35474164}" type="slidenum">
              <a:rPr lang="en-US" sz="1400" smtClean="0">
                <a:latin typeface="Times New Roman"/>
              </a:r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11599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97013" y="1200150"/>
            <a:ext cx="4321175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828B689E-36DB-4FFE-AE09-3B9B35474164}" type="slidenum">
              <a:rPr lang="en-US" sz="1400" smtClean="0">
                <a:latin typeface="Times New Roman"/>
              </a:r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63268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97013" y="1200150"/>
            <a:ext cx="4321175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828B689E-36DB-4FFE-AE09-3B9B35474164}" type="slidenum">
              <a:rPr lang="en-US" sz="1400" smtClean="0">
                <a:latin typeface="Times New Roman"/>
              </a:r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95895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97013" y="1200150"/>
            <a:ext cx="4321175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828B689E-36DB-4FFE-AE09-3B9B35474164}" type="slidenum">
              <a:rPr lang="en-US" sz="1400" smtClean="0">
                <a:latin typeface="Times New Roman"/>
              </a:r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51747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97013" y="1200150"/>
            <a:ext cx="4321175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828B689E-36DB-4FFE-AE09-3B9B35474164}" type="slidenum">
              <a:rPr lang="en-US" sz="1400" smtClean="0">
                <a:latin typeface="Times New Roman"/>
              </a:r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97362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97013" y="1200150"/>
            <a:ext cx="4321175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828B689E-36DB-4FFE-AE09-3B9B35474164}" type="slidenum">
              <a:rPr lang="en-US" sz="1400" smtClean="0">
                <a:latin typeface="Times New Roman"/>
              </a:r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895050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97013" y="1200150"/>
            <a:ext cx="4321175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828B689E-36DB-4FFE-AE09-3B9B35474164}" type="slidenum">
              <a:rPr lang="en-US" sz="1400" smtClean="0">
                <a:latin typeface="Times New Roman"/>
              </a:r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61646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97013" y="1200150"/>
            <a:ext cx="4321175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828B689E-36DB-4FFE-AE09-3B9B35474164}" type="slidenum">
              <a:rPr lang="en-US" sz="1400" smtClean="0">
                <a:latin typeface="Times New Roman"/>
              </a:r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7703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97013" y="1200150"/>
            <a:ext cx="4321175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828B689E-36DB-4FFE-AE09-3B9B35474164}" type="slidenum">
              <a:rPr lang="en-US" sz="1400" smtClean="0">
                <a:latin typeface="Times New Roman"/>
              </a:r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68640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97013" y="1200150"/>
            <a:ext cx="4321175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828B689E-36DB-4FFE-AE09-3B9B35474164}" type="slidenum">
              <a:rPr lang="en-US" sz="1400" smtClean="0">
                <a:latin typeface="Times New Roman"/>
              </a:r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64024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97013" y="1200150"/>
            <a:ext cx="4321175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828B689E-36DB-4FFE-AE09-3B9B35474164}" type="slidenum">
              <a:rPr lang="en-US" sz="1400" smtClean="0">
                <a:latin typeface="Times New Roman"/>
              </a:rPr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47032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97013" y="1200150"/>
            <a:ext cx="4321175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828B689E-36DB-4FFE-AE09-3B9B35474164}" type="slidenum">
              <a:rPr lang="en-US" sz="1400" smtClean="0">
                <a:latin typeface="Times New Roman"/>
              </a:rPr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035940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97013" y="1200150"/>
            <a:ext cx="4321175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828B689E-36DB-4FFE-AE09-3B9B35474164}" type="slidenum">
              <a:rPr lang="en-US" sz="1400" smtClean="0">
                <a:latin typeface="Times New Roman"/>
              </a:rPr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43436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439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5754085C-B561-4960-B5B4-20CBC309F4C5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34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97013" y="1200150"/>
            <a:ext cx="4321175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828B689E-36DB-4FFE-AE09-3B9B35474164}" type="slidenum">
              <a:rPr lang="en-US" sz="1400" smtClean="0">
                <a:latin typeface="Times New Roman"/>
              </a:rPr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97278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97013" y="1200150"/>
            <a:ext cx="4321175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828B689E-36DB-4FFE-AE09-3B9B35474164}" type="slidenum">
              <a:rPr lang="en-US" sz="1400" smtClean="0">
                <a:latin typeface="Times New Roman"/>
              </a:rPr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47358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97013" y="1200150"/>
            <a:ext cx="4321175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828B689E-36DB-4FFE-AE09-3B9B35474164}" type="slidenum">
              <a:rPr lang="en-US" sz="1400" smtClean="0">
                <a:latin typeface="Times New Roman"/>
              </a:rPr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55383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445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6B545A65-F5B1-47D9-B7E9-8AD506572E39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38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97013" y="1200150"/>
            <a:ext cx="4321175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828B689E-36DB-4FFE-AE09-3B9B35474164}" type="slidenum">
              <a:rPr lang="en-US" sz="1400" smtClean="0">
                <a:latin typeface="Times New Roman"/>
              </a:rPr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868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97013" y="1200150"/>
            <a:ext cx="4321175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Favorite food?</a:t>
            </a:r>
          </a:p>
          <a:p>
            <a:r>
              <a:rPr lang="en-US"/>
              <a:t>https://www.polleverywhere.com/free_text_polls/3ZX2MhcYNa1HxYz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828B689E-36DB-4FFE-AE09-3B9B35474164}" type="slidenum">
              <a:rPr lang="en-US" sz="1400" smtClean="0">
                <a:latin typeface="Times New Roman"/>
              </a:r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16795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97013" y="1200150"/>
            <a:ext cx="4321175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828B689E-36DB-4FFE-AE09-3B9B35474164}" type="slidenum">
              <a:rPr lang="en-US" sz="1400" smtClean="0">
                <a:latin typeface="Times New Roman"/>
              </a:rPr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17524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97013" y="1200150"/>
            <a:ext cx="4321175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828B689E-36DB-4FFE-AE09-3B9B35474164}" type="slidenum">
              <a:rPr lang="en-US" sz="1400" smtClean="0">
                <a:latin typeface="Times New Roman"/>
              </a:rPr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11741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453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4D67C5F0-568E-4688-A309-B4B19236E483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42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97013" y="1200150"/>
            <a:ext cx="4321175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828B689E-36DB-4FFE-AE09-3B9B35474164}" type="slidenum">
              <a:rPr lang="en-US" sz="1400" smtClean="0">
                <a:latin typeface="Times New Roman"/>
              </a:rPr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13337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97013" y="1200150"/>
            <a:ext cx="4321175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828B689E-36DB-4FFE-AE09-3B9B35474164}" type="slidenum">
              <a:rPr lang="en-US" sz="1400" smtClean="0">
                <a:latin typeface="Times New Roman"/>
              </a:rPr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47162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97013" y="1200150"/>
            <a:ext cx="4321175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828B689E-36DB-4FFE-AE09-3B9B35474164}" type="slidenum">
              <a:rPr lang="en-US" sz="1400" smtClean="0">
                <a:latin typeface="Times New Roman"/>
              </a:rPr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85993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97013" y="1200150"/>
            <a:ext cx="4321175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828B689E-36DB-4FFE-AE09-3B9B35474164}" type="slidenum">
              <a:rPr lang="en-US" sz="1400" smtClean="0">
                <a:latin typeface="Times New Roman"/>
              </a:rPr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00223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97013" y="1200150"/>
            <a:ext cx="4321175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828B689E-36DB-4FFE-AE09-3B9B35474164}" type="slidenum">
              <a:rPr lang="en-US" sz="1400" smtClean="0">
                <a:latin typeface="Times New Roman"/>
              </a:rPr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66688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97013" y="1200150"/>
            <a:ext cx="4321175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828B689E-36DB-4FFE-AE09-3B9B35474164}" type="slidenum">
              <a:rPr lang="en-US" sz="1400" smtClean="0">
                <a:latin typeface="Times New Roman"/>
              </a:rPr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97523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467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10623B3B-60E7-4A19-B8B3-8775C0904169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49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97013" y="1200150"/>
            <a:ext cx="4321175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How are you feeling about the pace of the class?</a:t>
            </a:r>
          </a:p>
          <a:p>
            <a:r>
              <a:rPr lang="en-US"/>
              <a:t>https://www.polleverywhere.com/free_text_polls/6f91lyAT2cWcONG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828B689E-36DB-4FFE-AE09-3B9B35474164}" type="slidenum">
              <a:rPr lang="en-US" sz="1400" smtClean="0">
                <a:latin typeface="Times New Roman"/>
              </a:r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67105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97013" y="1200150"/>
            <a:ext cx="4321175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828B689E-36DB-4FFE-AE09-3B9B35474164}" type="slidenum">
              <a:rPr lang="en-US" sz="1400" smtClean="0">
                <a:latin typeface="Times New Roman"/>
              </a:rPr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53396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97013" y="1200150"/>
            <a:ext cx="4321175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828B689E-36DB-4FFE-AE09-3B9B35474164}" type="slidenum">
              <a:rPr lang="en-US" sz="1400" smtClean="0">
                <a:latin typeface="Times New Roman"/>
              </a:rPr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75000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467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10623B3B-60E7-4A19-B8B3-8775C0904169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52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4385983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97013" y="1200150"/>
            <a:ext cx="4321175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828B689E-36DB-4FFE-AE09-3B9B35474164}" type="slidenum">
              <a:rPr lang="en-US" sz="1400" smtClean="0">
                <a:latin typeface="Times New Roman"/>
              </a:rPr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53502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97013" y="1200150"/>
            <a:ext cx="4321175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828B689E-36DB-4FFE-AE09-3B9B35474164}" type="slidenum">
              <a:rPr lang="en-US" sz="1400" smtClean="0">
                <a:latin typeface="Times New Roman"/>
              </a:rPr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34471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97013" y="1200150"/>
            <a:ext cx="4321175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828B689E-36DB-4FFE-AE09-3B9B35474164}" type="slidenum">
              <a:rPr lang="en-US" sz="1400" smtClean="0">
                <a:latin typeface="Times New Roman"/>
              </a:rPr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56931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97013" y="1200150"/>
            <a:ext cx="4321175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828B689E-36DB-4FFE-AE09-3B9B35474164}" type="slidenum">
              <a:rPr lang="en-US" sz="1400" smtClean="0">
                <a:latin typeface="Times New Roman"/>
              </a:rPr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71133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97013" y="1200150"/>
            <a:ext cx="4321175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828B689E-36DB-4FFE-AE09-3B9B35474164}" type="slidenum">
              <a:rPr lang="en-US" sz="1400" smtClean="0">
                <a:latin typeface="Times New Roman"/>
              </a:rPr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89496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97013" y="1200150"/>
            <a:ext cx="4321175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828B689E-36DB-4FFE-AE09-3B9B35474164}" type="slidenum">
              <a:rPr lang="en-US" sz="1400" smtClean="0">
                <a:latin typeface="Times New Roman"/>
              </a:rPr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71093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97013" y="1200150"/>
            <a:ext cx="4321175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828B689E-36DB-4FFE-AE09-3B9B35474164}" type="slidenum">
              <a:rPr lang="en-US" sz="1400" smtClean="0">
                <a:latin typeface="Times New Roman"/>
              </a:rPr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0938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97013" y="1200150"/>
            <a:ext cx="4321175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What is challenging? (HTML, CSS, Git, etc)</a:t>
            </a:r>
          </a:p>
          <a:p>
            <a:r>
              <a:rPr lang="en-US"/>
              <a:t>https://www.polleverywhere.com/free_text_polls/xlG5XYz5kAhAF9N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828B689E-36DB-4FFE-AE09-3B9B35474164}" type="slidenum">
              <a:rPr lang="en-US" sz="1400" smtClean="0">
                <a:latin typeface="Times New Roman"/>
              </a:r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5879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97013" y="1200150"/>
            <a:ext cx="4321175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What is your favorite so far? (html, css, git, bash, etc)</a:t>
            </a:r>
          </a:p>
          <a:p>
            <a:r>
              <a:rPr lang="en-US"/>
              <a:t>https://www.polleverywhere.com/free_text_polls/hFoyyTtNXW19v8y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828B689E-36DB-4FFE-AE09-3B9B35474164}" type="slidenum">
              <a:rPr lang="en-US" sz="1400" smtClean="0">
                <a:latin typeface="Times New Roman"/>
              </a:r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43948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97013" y="1200150"/>
            <a:ext cx="4321175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828B689E-36DB-4FFE-AE09-3B9B35474164}" type="slidenum">
              <a:rPr lang="en-US" sz="1400" smtClean="0">
                <a:latin typeface="Times New Roman"/>
              </a:r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85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97013" y="1200150"/>
            <a:ext cx="4321175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828B689E-36DB-4FFE-AE09-3B9B35474164}" type="slidenum">
              <a:rPr lang="en-US" sz="1400" smtClean="0">
                <a:latin typeface="Times New Roman"/>
              </a:r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4079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" name="Flowchart: Process 7"/>
          <p:cNvSpPr/>
          <p:nvPr/>
        </p:nvSpPr>
        <p:spPr>
          <a:xfrm>
            <a:off x="427038" y="3736975"/>
            <a:ext cx="6335712" cy="34925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algn="ctr" eaLnBrk="1" hangingPunct="1"/>
            <a:endParaRPr lang="en-US" altLang="en-US" sz="1300">
              <a:solidFill>
                <a:srgbClr val="FFFFFF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27038" y="3962400"/>
            <a:ext cx="3535362" cy="454025"/>
          </a:xfrm>
          <a:prstGeom prst="rect">
            <a:avLst/>
          </a:prstGeom>
        </p:spPr>
        <p:txBody>
          <a:bodyPr lIns="68580" tIns="34290" rIns="68580" bIns="3429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auto">
              <a:spcAft>
                <a:spcPts val="0"/>
              </a:spcAft>
              <a:defRPr/>
            </a:pP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Coding Bootcamp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9" name="Title 15"/>
          <p:cNvSpPr>
            <a:spLocks noGrp="1"/>
          </p:cNvSpPr>
          <p:nvPr>
            <p:ph type="title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" name="Flowchart: Process 16"/>
          <p:cNvSpPr/>
          <p:nvPr/>
        </p:nvSpPr>
        <p:spPr>
          <a:xfrm>
            <a:off x="427038" y="3736975"/>
            <a:ext cx="6335712" cy="34925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425575" y="3851275"/>
            <a:ext cx="6457950" cy="549275"/>
          </a:xfrm>
          <a:prstGeom prst="rect">
            <a:avLst/>
          </a:prstGeom>
        </p:spPr>
        <p:txBody>
          <a:bodyPr lIns="68580" tIns="34290" rIns="68580" bIns="3429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auto">
              <a:spcAft>
                <a:spcPts val="0"/>
              </a:spcAft>
              <a:defRPr/>
            </a:pPr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9" name="Title 15"/>
          <p:cNvSpPr>
            <a:spLocks noGrp="1"/>
          </p:cNvSpPr>
          <p:nvPr>
            <p:ph type="title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lowchart: Process 5"/>
          <p:cNvSpPr/>
          <p:nvPr/>
        </p:nvSpPr>
        <p:spPr>
          <a:xfrm>
            <a:off x="0" y="6418263"/>
            <a:ext cx="9155113" cy="458787"/>
          </a:xfrm>
          <a:prstGeom prst="flowChartProcess">
            <a:avLst/>
          </a:prstGeom>
          <a:solidFill>
            <a:srgbClr val="1D1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algn="ctr" eaLnBrk="1" hangingPunct="1"/>
            <a:endParaRPr lang="en-US" altLang="en-US" sz="1300">
              <a:solidFill>
                <a:srgbClr val="FFFFFF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0" y="654050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itle 13"/>
          <p:cNvSpPr>
            <a:spLocks noGrp="1"/>
          </p:cNvSpPr>
          <p:nvPr>
            <p:ph type="title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493881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B0739C-A2E3-AD47-811F-490E484DEA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8B4C9F-24C7-7842-B227-7B14E8F605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912224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Placeholder 1"/>
          <p:cNvSpPr>
            <a:spLocks noGrp="1"/>
          </p:cNvSpPr>
          <p:nvPr>
            <p:ph type="title"/>
          </p:nvPr>
        </p:nvSpPr>
        <p:spPr bwMode="auto"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205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548021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694" r:id="rId3"/>
    <p:sldLayoutId id="2147483695" r:id="rId4"/>
    <p:sldLayoutId id="2147483713" r:id="rId5"/>
    <p:sldLayoutId id="2147483714" r:id="rId6"/>
  </p:sldLayoutIdLst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9pPr>
    </p:titleStyle>
    <p:bodyStyle>
      <a:lvl1pPr marL="228600" indent="-228600" algn="l" rtl="0" fontAlgn="base">
        <a:lnSpc>
          <a:spcPct val="90000"/>
        </a:lnSpc>
        <a:spcBef>
          <a:spcPts val="1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nu.bootcampcontent.com/NU-Coding-Bootcamp/NUEVA201809FSF4/blob/master/homework%20assignments/01-week/recommended-homework-assignment.md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bootcampspot.com/coursework/26553/show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nu.bootcampcontent.com/NU-Coding-Bootcamp/NUEVA201809FSF4/tree/master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bootcampspot.com/sessions/480688" TargetMode="External"/><Relationship Id="rId5" Type="http://schemas.openxmlformats.org/officeDocument/2006/relationships/hyperlink" Target="https://www.bootcampspot.com/sessions/480687" TargetMode="External"/><Relationship Id="rId4" Type="http://schemas.openxmlformats.org/officeDocument/2006/relationships/hyperlink" Target="https://www.bootcampspot.com/sessions/480686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7" Type="http://schemas.openxmlformats.org/officeDocument/2006/relationships/image" Target="../media/image15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tiff"/><Relationship Id="rId5" Type="http://schemas.openxmlformats.org/officeDocument/2006/relationships/image" Target="../media/image13.tiff"/><Relationship Id="rId4" Type="http://schemas.openxmlformats.org/officeDocument/2006/relationships/image" Target="../media/image12.gi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11" Type="http://schemas.openxmlformats.org/officeDocument/2006/relationships/image" Target="../media/image28.jpeg"/><Relationship Id="rId5" Type="http://schemas.openxmlformats.org/officeDocument/2006/relationships/image" Target="../media/image22.jpeg"/><Relationship Id="rId10" Type="http://schemas.openxmlformats.org/officeDocument/2006/relationships/image" Target="../media/image27.png"/><Relationship Id="rId4" Type="http://schemas.openxmlformats.org/officeDocument/2006/relationships/image" Target="../media/image21.jpeg"/><Relationship Id="rId9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gi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tiff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Going Live</a:t>
            </a:r>
          </a:p>
        </p:txBody>
      </p:sp>
    </p:spTree>
    <p:extLst>
      <p:ext uri="{BB962C8B-B14F-4D97-AF65-F5344CB8AC3E}">
        <p14:creationId xmlns:p14="http://schemas.microsoft.com/office/powerpoint/2010/main" val="625731171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FFFFFF"/>
                </a:solidFill>
                <a:latin typeface="Arial"/>
              </a:rPr>
              <a:t>A Few Admin Things…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992176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Instructor Feedback</a:t>
            </a:r>
            <a:endParaRPr/>
          </a:p>
        </p:txBody>
      </p:sp>
      <p:sp>
        <p:nvSpPr>
          <p:cNvPr id="7" name="CustomShape 2"/>
          <p:cNvSpPr/>
          <p:nvPr/>
        </p:nvSpPr>
        <p:spPr>
          <a:xfrm>
            <a:off x="304920" y="762120"/>
            <a:ext cx="8740440" cy="4495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200" b="1" strike="noStrike" dirty="0">
                <a:solidFill>
                  <a:srgbClr val="000000"/>
                </a:solidFill>
                <a:latin typeface="Arial"/>
              </a:rPr>
              <a:t> Remember, Homework #1 is due on </a:t>
            </a:r>
            <a:r>
              <a:rPr lang="en-US" sz="2200" b="1" u="sng" strike="noStrike" dirty="0">
                <a:solidFill>
                  <a:srgbClr val="000000"/>
                </a:solidFill>
                <a:latin typeface="Arial"/>
              </a:rPr>
              <a:t>Saturday.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200" b="1" u="sng" strike="noStrike" dirty="0">
                <a:solidFill>
                  <a:srgbClr val="000000"/>
                </a:solidFill>
                <a:latin typeface="Arial"/>
              </a:rPr>
              <a:t> Homework Link: 
</a:t>
            </a:r>
            <a:r>
              <a:rPr lang="en-US" sz="2200" dirty="0">
                <a:solidFill>
                  <a:srgbClr val="000000"/>
                </a:solidFill>
                <a:latin typeface="Arial"/>
                <a:hlinkClick r:id="rId3"/>
              </a:rPr>
              <a:t>https://nu.bootcampcontent.com/NU-Coding-Bootcamp/NUEVA201809FSF4/blob/master/homework%20assignments/01-week/recommended-homework-assignment.md</a:t>
            </a:r>
            <a:endParaRPr lang="en-US" sz="2200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200" b="1" strike="noStrike" dirty="0">
                <a:solidFill>
                  <a:srgbClr val="000000"/>
                </a:solidFill>
                <a:latin typeface="Arial"/>
              </a:rPr>
              <a:t> Remember to submit Homework via GitHub (</a:t>
            </a:r>
            <a:r>
              <a:rPr lang="en-US" sz="2200" b="1" dirty="0">
                <a:solidFill>
                  <a:srgbClr val="000000"/>
                </a:solidFill>
                <a:latin typeface="Arial"/>
              </a:rPr>
              <a:t>&amp; GitHub Pages</a:t>
            </a:r>
            <a:r>
              <a:rPr lang="en-US" sz="2200" b="1" strike="noStrike" dirty="0">
                <a:solidFill>
                  <a:srgbClr val="000000"/>
                </a:solidFill>
                <a:latin typeface="Arial"/>
              </a:rPr>
              <a:t>):
</a:t>
            </a:r>
            <a:r>
              <a:rPr lang="en-US" sz="2200" dirty="0">
                <a:solidFill>
                  <a:srgbClr val="000000"/>
                </a:solidFill>
                <a:latin typeface="Arial"/>
                <a:hlinkClick r:id="rId4"/>
              </a:rPr>
              <a:t>https://www.bootcampspot.com/coursework/26553/show</a:t>
            </a:r>
            <a:endParaRPr lang="en-US" sz="2200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buFont typeface="Arial"/>
              <a:buChar char="•"/>
            </a:pPr>
            <a:endParaRPr dirty="0"/>
          </a:p>
        </p:txBody>
      </p:sp>
      <p:sp>
        <p:nvSpPr>
          <p:cNvPr id="8" name="CustomShape 3"/>
          <p:cNvSpPr/>
          <p:nvPr/>
        </p:nvSpPr>
        <p:spPr>
          <a:xfrm>
            <a:off x="622080" y="4191120"/>
            <a:ext cx="8105760" cy="14310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3200" b="1" strike="noStrike">
                <a:solidFill>
                  <a:srgbClr val="000000"/>
                </a:solidFill>
                <a:latin typeface="Arial"/>
              </a:rPr>
              <a:t>And </a:t>
            </a:r>
            <a:r>
              <a:rPr lang="en-US" sz="3200" b="1" u="sng" strike="noStrike">
                <a:solidFill>
                  <a:srgbClr val="000000"/>
                </a:solidFill>
                <a:latin typeface="Arial"/>
              </a:rPr>
              <a:t>seriously</a:t>
            </a:r>
            <a:r>
              <a:rPr lang="en-US" sz="3200" b="1" strike="noStrike">
                <a:solidFill>
                  <a:srgbClr val="000000"/>
                </a:solidFill>
                <a:latin typeface="Arial"/>
              </a:rPr>
              <a:t>! 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3200" b="1" strike="noStrike">
                <a:solidFill>
                  <a:srgbClr val="000000"/>
                </a:solidFill>
                <a:latin typeface="Arial"/>
              </a:rPr>
              <a:t>Submit whatever you have! Don’t get a 0.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2400" strike="noStrike">
                <a:solidFill>
                  <a:srgbClr val="000000"/>
                </a:solidFill>
                <a:latin typeface="Arial"/>
              </a:rPr>
              <a:t>(Even if you don’t like what you’ve made.)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745100917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ustomShape 1"/>
          <p:cNvSpPr/>
          <p:nvPr/>
        </p:nvSpPr>
        <p:spPr>
          <a:xfrm>
            <a:off x="304920" y="762120"/>
            <a:ext cx="8740440" cy="5562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US" sz="2200" b="1" u="sng" strike="noStrike" dirty="0">
                <a:solidFill>
                  <a:srgbClr val="000000"/>
                </a:solidFill>
                <a:latin typeface="Arial"/>
              </a:rPr>
              <a:t>Also, remember….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200" b="1" strike="noStrike" dirty="0">
                <a:solidFill>
                  <a:srgbClr val="000000"/>
                </a:solidFill>
                <a:latin typeface="Arial"/>
              </a:rPr>
              <a:t> In Class Office Hours: </a:t>
            </a:r>
            <a:r>
              <a:rPr lang="en-US" sz="2200" strike="noStrike" dirty="0">
                <a:solidFill>
                  <a:srgbClr val="000000"/>
                </a:solidFill>
                <a:latin typeface="Arial"/>
              </a:rPr>
              <a:t>45 minutes before class, 30 minutes after.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200" b="1" strike="noStrike" dirty="0">
                <a:solidFill>
                  <a:srgbClr val="000000"/>
                </a:solidFill>
                <a:latin typeface="Arial"/>
              </a:rPr>
              <a:t> Review In Class Material (Exercises and Slides):
</a:t>
            </a:r>
            <a:r>
              <a:rPr lang="en-US" sz="2200" dirty="0">
                <a:solidFill>
                  <a:srgbClr val="000000"/>
                </a:solidFill>
                <a:latin typeface="Arial"/>
                <a:hlinkClick r:id="rId3"/>
              </a:rPr>
              <a:t>https://nu.bootcampcontent.com/NU-Coding-Bootcamp/NUEVA201809FSF4/tree/master</a:t>
            </a:r>
            <a:endParaRPr lang="en-US" sz="2200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buFont typeface="Arial"/>
              <a:buChar char="•"/>
            </a:pP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200" b="1" strike="noStrike" dirty="0">
                <a:solidFill>
                  <a:srgbClr val="000000"/>
                </a:solidFill>
                <a:latin typeface="Arial"/>
              </a:rPr>
              <a:t> Re-Watch Class Videos: </a:t>
            </a:r>
            <a:endParaRPr dirty="0"/>
          </a:p>
          <a:p>
            <a:pPr>
              <a:lnSpc>
                <a:spcPct val="100000"/>
              </a:lnSpc>
            </a:pPr>
            <a:r>
              <a:rPr lang="en-US" sz="2200" dirty="0">
                <a:solidFill>
                  <a:srgbClr val="000000"/>
                </a:solidFill>
                <a:latin typeface="Arial"/>
              </a:rPr>
              <a:t>Monday 9/24: </a:t>
            </a:r>
            <a:r>
              <a:rPr lang="en-US" sz="2200" dirty="0">
                <a:solidFill>
                  <a:srgbClr val="000000"/>
                </a:solidFill>
                <a:latin typeface="Arial"/>
                <a:hlinkClick r:id="rId4"/>
              </a:rPr>
              <a:t>https://www.bootcampspot.com/sessions/480686</a:t>
            </a:r>
            <a:endParaRPr lang="en-US" sz="2200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200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200" dirty="0">
                <a:solidFill>
                  <a:srgbClr val="000000"/>
                </a:solidFill>
                <a:latin typeface="Arial"/>
              </a:rPr>
              <a:t>Wednesday 9/26: </a:t>
            </a:r>
            <a:r>
              <a:rPr lang="en-US" sz="2200" dirty="0">
                <a:solidFill>
                  <a:srgbClr val="000000"/>
                </a:solidFill>
                <a:latin typeface="Arial"/>
                <a:hlinkClick r:id="rId5"/>
              </a:rPr>
              <a:t>https://www.bootcampspot.com/sessions/480687</a:t>
            </a:r>
            <a:endParaRPr lang="en-US" sz="2200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200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200" dirty="0">
                <a:solidFill>
                  <a:srgbClr val="000000"/>
                </a:solidFill>
                <a:latin typeface="Arial"/>
              </a:rPr>
              <a:t>Saturday 9/29: </a:t>
            </a:r>
            <a:r>
              <a:rPr lang="en-US" sz="2200" dirty="0">
                <a:solidFill>
                  <a:srgbClr val="000000"/>
                </a:solidFill>
                <a:latin typeface="Arial"/>
                <a:hlinkClick r:id="rId6"/>
              </a:rPr>
              <a:t>https://www.bootcampspot.com/sessions/480688</a:t>
            </a:r>
            <a:endParaRPr lang="en-US" sz="2200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200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200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sp>
        <p:nvSpPr>
          <p:cNvPr id="12" name="CustomShape 2"/>
          <p:cNvSpPr/>
          <p:nvPr/>
        </p:nvSpPr>
        <p:spPr>
          <a:xfrm>
            <a:off x="304920" y="97920"/>
            <a:ext cx="55623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Office Hours + Additional Help 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923743354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FFFFFF"/>
                </a:solidFill>
                <a:latin typeface="Arial"/>
              </a:rPr>
              <a:t>Recapping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866680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/>
          <p:cNvSpPr/>
          <p:nvPr/>
        </p:nvSpPr>
        <p:spPr>
          <a:xfrm>
            <a:off x="304920" y="97920"/>
            <a:ext cx="407628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Recap</a:t>
            </a:r>
            <a:endParaRPr/>
          </a:p>
        </p:txBody>
      </p:sp>
      <p:sp>
        <p:nvSpPr>
          <p:cNvPr id="5" name="CustomShape 2"/>
          <p:cNvSpPr/>
          <p:nvPr/>
        </p:nvSpPr>
        <p:spPr>
          <a:xfrm>
            <a:off x="304920" y="762120"/>
            <a:ext cx="8740440" cy="4495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US" sz="2200" b="1" strike="noStrike" dirty="0">
                <a:solidFill>
                  <a:srgbClr val="000000"/>
                </a:solidFill>
                <a:latin typeface="Arial"/>
              </a:rPr>
              <a:t>In just one whirlwind week we’ve covered: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/>
              </a:rPr>
              <a:t> Full-Stack Development Conceptually</a:t>
            </a: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/>
              </a:rPr>
              <a:t> Terminal / </a:t>
            </a:r>
            <a:r>
              <a:rPr lang="en-US" sz="2200" strike="noStrike" dirty="0" err="1">
                <a:solidFill>
                  <a:srgbClr val="000000"/>
                </a:solidFill>
                <a:latin typeface="Arial"/>
              </a:rPr>
              <a:t>Git</a:t>
            </a:r>
            <a:r>
              <a:rPr lang="en-US" sz="2200" strike="noStrike" dirty="0">
                <a:solidFill>
                  <a:srgbClr val="000000"/>
                </a:solidFill>
                <a:latin typeface="Arial"/>
              </a:rPr>
              <a:t> Bash</a:t>
            </a: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/>
              </a:rPr>
              <a:t> HTML Syntax</a:t>
            </a: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2200" strike="noStrike" dirty="0" err="1">
                <a:solidFill>
                  <a:srgbClr val="000000"/>
                </a:solidFill>
                <a:latin typeface="Arial"/>
              </a:rPr>
              <a:t>Git</a:t>
            </a:r>
            <a:r>
              <a:rPr lang="en-US" sz="2200" strike="noStrike" dirty="0">
                <a:solidFill>
                  <a:srgbClr val="000000"/>
                </a:solidFill>
                <a:latin typeface="Arial"/>
              </a:rPr>
              <a:t> Concepts and Commands</a:t>
            </a: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/>
              </a:rPr>
              <a:t> CSS Purpose, Syntax, and Styles</a:t>
            </a: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/>
              </a:rPr>
              <a:t> Floating</a:t>
            </a: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/>
              </a:rPr>
              <a:t> Positioning</a:t>
            </a: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/>
              </a:rPr>
              <a:t> Box Model</a:t>
            </a: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/>
              </a:rPr>
              <a:t> Chrome Dev Tools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200" b="1" u="sng" strike="noStrike" dirty="0">
                <a:solidFill>
                  <a:srgbClr val="000000"/>
                </a:solidFill>
                <a:latin typeface="Arial"/>
              </a:rPr>
              <a:t>How to Learn on Your Own!!</a:t>
            </a:r>
            <a:endParaRPr dirty="0"/>
          </a:p>
        </p:txBody>
      </p:sp>
      <p:pic>
        <p:nvPicPr>
          <p:cNvPr id="6" name="Picture 2"/>
          <p:cNvPicPr/>
          <p:nvPr/>
        </p:nvPicPr>
        <p:blipFill>
          <a:blip r:embed="rId3"/>
          <a:srcRect b="4166"/>
          <a:stretch/>
        </p:blipFill>
        <p:spPr>
          <a:xfrm>
            <a:off x="5257800" y="2568240"/>
            <a:ext cx="3885840" cy="372384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555892339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stomShape 1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Full-Stack Development?</a:t>
            </a:r>
            <a:endParaRPr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970C109-8470-4251-9882-4BA83F43C2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1625" y="723899"/>
            <a:ext cx="5616575" cy="5616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111437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&gt; Intro to Console</a:t>
            </a:r>
            <a:endParaRPr/>
          </a:p>
        </p:txBody>
      </p:sp>
      <p:pic>
        <p:nvPicPr>
          <p:cNvPr id="5" name="Picture 4"/>
          <p:cNvPicPr/>
          <p:nvPr/>
        </p:nvPicPr>
        <p:blipFill>
          <a:blip r:embed="rId3"/>
          <a:stretch/>
        </p:blipFill>
        <p:spPr>
          <a:xfrm>
            <a:off x="990720" y="847080"/>
            <a:ext cx="7619760" cy="546876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60091031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stomShape 1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&lt;title&gt; Intro to HTML &lt;/title&gt;</a:t>
            </a:r>
            <a:endParaRPr/>
          </a:p>
        </p:txBody>
      </p:sp>
      <p:pic>
        <p:nvPicPr>
          <p:cNvPr id="7" name="Picture 6"/>
          <p:cNvPicPr/>
          <p:nvPr/>
        </p:nvPicPr>
        <p:blipFill>
          <a:blip r:embed="rId3"/>
          <a:stretch/>
        </p:blipFill>
        <p:spPr>
          <a:xfrm>
            <a:off x="0" y="911520"/>
            <a:ext cx="4101480" cy="4101480"/>
          </a:xfrm>
          <a:prstGeom prst="rect">
            <a:avLst/>
          </a:prstGeom>
          <a:ln>
            <a:noFill/>
          </a:ln>
        </p:spPr>
      </p:pic>
      <p:pic>
        <p:nvPicPr>
          <p:cNvPr id="8" name="Picture 4"/>
          <p:cNvPicPr/>
          <p:nvPr/>
        </p:nvPicPr>
        <p:blipFill>
          <a:blip r:embed="rId4"/>
          <a:stretch/>
        </p:blipFill>
        <p:spPr>
          <a:xfrm>
            <a:off x="4127400" y="940680"/>
            <a:ext cx="4775760" cy="4141080"/>
          </a:xfrm>
          <a:prstGeom prst="rect">
            <a:avLst/>
          </a:prstGeom>
          <a:ln>
            <a:noFill/>
          </a:ln>
        </p:spPr>
      </p:pic>
      <p:sp>
        <p:nvSpPr>
          <p:cNvPr id="9" name="CustomShape 2"/>
          <p:cNvSpPr/>
          <p:nvPr/>
        </p:nvSpPr>
        <p:spPr>
          <a:xfrm>
            <a:off x="0" y="5293440"/>
            <a:ext cx="9155520" cy="105588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" name="CustomShape 3"/>
          <p:cNvSpPr/>
          <p:nvPr/>
        </p:nvSpPr>
        <p:spPr>
          <a:xfrm>
            <a:off x="173880" y="5334120"/>
            <a:ext cx="8795880" cy="1005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000" b="1" strike="noStrike">
                <a:solidFill>
                  <a:srgbClr val="FFFFFF"/>
                </a:solidFill>
                <a:latin typeface="Arial"/>
                <a:ea typeface="Roboto"/>
              </a:rPr>
              <a:t>HTML </a:t>
            </a:r>
            <a:r>
              <a:rPr lang="en-US" sz="2000" strike="noStrike">
                <a:solidFill>
                  <a:srgbClr val="FFFFFF"/>
                </a:solidFill>
                <a:latin typeface="Arial"/>
                <a:ea typeface="Roboto"/>
              </a:rPr>
              <a:t>is one of the three base languages behind </a:t>
            </a:r>
            <a:r>
              <a:rPr lang="en-US" sz="2000" u="sng" strike="noStrike">
                <a:solidFill>
                  <a:srgbClr val="FFFFFF"/>
                </a:solidFill>
                <a:latin typeface="Arial"/>
                <a:ea typeface="Roboto"/>
              </a:rPr>
              <a:t>every single website</a:t>
            </a:r>
            <a:r>
              <a:rPr lang="en-US" sz="2000" strike="noStrike">
                <a:solidFill>
                  <a:srgbClr val="FFFFFF"/>
                </a:solidFill>
                <a:latin typeface="Arial"/>
                <a:ea typeface="Roboto"/>
              </a:rPr>
              <a:t>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000" strike="noStrike">
                <a:solidFill>
                  <a:srgbClr val="FFFFFF"/>
                </a:solidFill>
                <a:latin typeface="Arial"/>
                <a:ea typeface="Roboto"/>
              </a:rPr>
              <a:t>It defines all of the basic content and a </a:t>
            </a:r>
            <a:r>
              <a:rPr lang="en-US" sz="2000" i="1" strike="noStrike">
                <a:solidFill>
                  <a:srgbClr val="FFFFFF"/>
                </a:solidFill>
                <a:latin typeface="Arial"/>
                <a:ea typeface="Roboto"/>
              </a:rPr>
              <a:t>bit</a:t>
            </a:r>
            <a:r>
              <a:rPr lang="en-US" sz="2000" strike="noStrike">
                <a:solidFill>
                  <a:srgbClr val="FFFFFF"/>
                </a:solidFill>
                <a:latin typeface="Arial"/>
                <a:ea typeface="Roboto"/>
              </a:rPr>
              <a:t> of formatting.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011206189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Shape 478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Pushing and Pulling to GitHub</a:t>
            </a:r>
          </a:p>
        </p:txBody>
      </p:sp>
      <p:sp>
        <p:nvSpPr>
          <p:cNvPr id="479" name="Shape 479"/>
          <p:cNvSpPr/>
          <p:nvPr/>
        </p:nvSpPr>
        <p:spPr>
          <a:xfrm>
            <a:off x="0" y="864931"/>
            <a:ext cx="9144000" cy="1520851"/>
          </a:xfrm>
          <a:prstGeom prst="rect">
            <a:avLst/>
          </a:prstGeom>
          <a:solidFill>
            <a:srgbClr val="DAE3F3"/>
          </a:solidFill>
          <a:ln w="12700">
            <a:solidFill>
              <a:srgbClr val="DAE3F3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80" name="Shape 480"/>
          <p:cNvSpPr/>
          <p:nvPr/>
        </p:nvSpPr>
        <p:spPr>
          <a:xfrm>
            <a:off x="0" y="653853"/>
            <a:ext cx="9144001" cy="2"/>
          </a:xfrm>
          <a:prstGeom prst="line">
            <a:avLst/>
          </a:prstGeom>
          <a:ln w="41275">
            <a:solidFill>
              <a:srgbClr val="C83232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pic>
        <p:nvPicPr>
          <p:cNvPr id="481" name="image3.jpeg" descr="Picture 10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33600" y="1230823"/>
            <a:ext cx="880835" cy="880836"/>
          </a:xfrm>
          <a:prstGeom prst="rect">
            <a:avLst/>
          </a:prstGeom>
          <a:ln w="12700">
            <a:miter lim="400000"/>
          </a:ln>
        </p:spPr>
      </p:pic>
      <p:pic>
        <p:nvPicPr>
          <p:cNvPr id="482" name="image3.jpeg" descr="Picture 10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269277" y="1223201"/>
            <a:ext cx="880837" cy="880837"/>
          </a:xfrm>
          <a:prstGeom prst="rect">
            <a:avLst/>
          </a:prstGeom>
          <a:ln w="12700">
            <a:miter lim="400000"/>
          </a:ln>
        </p:spPr>
      </p:pic>
      <p:pic>
        <p:nvPicPr>
          <p:cNvPr id="483" name="image3.jpeg" descr="Picture 10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404955" y="1221195"/>
            <a:ext cx="880837" cy="880836"/>
          </a:xfrm>
          <a:prstGeom prst="rect">
            <a:avLst/>
          </a:prstGeom>
          <a:ln w="12700">
            <a:miter lim="400000"/>
          </a:ln>
        </p:spPr>
      </p:pic>
      <p:pic>
        <p:nvPicPr>
          <p:cNvPr id="484" name="image3.jpeg" descr="Picture 10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540633" y="1221192"/>
            <a:ext cx="880837" cy="880837"/>
          </a:xfrm>
          <a:prstGeom prst="rect">
            <a:avLst/>
          </a:prstGeom>
          <a:ln w="12700">
            <a:miter lim="400000"/>
          </a:ln>
        </p:spPr>
      </p:pic>
      <p:pic>
        <p:nvPicPr>
          <p:cNvPr id="485" name="image1.gif" descr="Picture 2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35034" y="855284"/>
            <a:ext cx="1511560" cy="1511560"/>
          </a:xfrm>
          <a:prstGeom prst="rect">
            <a:avLst/>
          </a:prstGeom>
          <a:ln w="12700">
            <a:miter lim="400000"/>
          </a:ln>
        </p:spPr>
      </p:pic>
      <p:sp>
        <p:nvSpPr>
          <p:cNvPr id="486" name="Shape 486"/>
          <p:cNvSpPr/>
          <p:nvPr/>
        </p:nvSpPr>
        <p:spPr>
          <a:xfrm rot="5400000">
            <a:off x="1596341" y="2007502"/>
            <a:ext cx="873520" cy="10818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ln w="66675">
            <a:solidFill>
              <a:srgbClr val="C00000"/>
            </a:solidFill>
            <a:miter/>
            <a:tailEnd type="triangle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487" name="Shape 487"/>
          <p:cNvSpPr/>
          <p:nvPr/>
        </p:nvSpPr>
        <p:spPr>
          <a:xfrm>
            <a:off x="2418356" y="867751"/>
            <a:ext cx="217149" cy="313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1</a:t>
            </a:r>
          </a:p>
        </p:txBody>
      </p:sp>
      <p:sp>
        <p:nvSpPr>
          <p:cNvPr id="488" name="Shape 488"/>
          <p:cNvSpPr/>
          <p:nvPr/>
        </p:nvSpPr>
        <p:spPr>
          <a:xfrm>
            <a:off x="3538132" y="864931"/>
            <a:ext cx="217149" cy="313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2</a:t>
            </a:r>
          </a:p>
        </p:txBody>
      </p:sp>
      <p:sp>
        <p:nvSpPr>
          <p:cNvPr id="489" name="Shape 489"/>
          <p:cNvSpPr/>
          <p:nvPr/>
        </p:nvSpPr>
        <p:spPr>
          <a:xfrm>
            <a:off x="4618861" y="871892"/>
            <a:ext cx="217149" cy="313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3</a:t>
            </a:r>
          </a:p>
        </p:txBody>
      </p:sp>
      <p:sp>
        <p:nvSpPr>
          <p:cNvPr id="490" name="Shape 490"/>
          <p:cNvSpPr/>
          <p:nvPr/>
        </p:nvSpPr>
        <p:spPr>
          <a:xfrm>
            <a:off x="5874048" y="871892"/>
            <a:ext cx="217149" cy="313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4</a:t>
            </a:r>
          </a:p>
        </p:txBody>
      </p:sp>
      <p:sp>
        <p:nvSpPr>
          <p:cNvPr id="491" name="Shape 491"/>
          <p:cNvSpPr/>
          <p:nvPr/>
        </p:nvSpPr>
        <p:spPr>
          <a:xfrm flipV="1">
            <a:off x="1492184" y="2104038"/>
            <a:ext cx="2217512" cy="12381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ln w="66675">
            <a:solidFill>
              <a:srgbClr val="5B9BD5"/>
            </a:solidFill>
            <a:miter/>
            <a:tailEnd type="triangle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492" name="Shape 492"/>
          <p:cNvSpPr/>
          <p:nvPr/>
        </p:nvSpPr>
        <p:spPr>
          <a:xfrm>
            <a:off x="1563802" y="2546406"/>
            <a:ext cx="924034" cy="2888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Pull Code</a:t>
            </a:r>
          </a:p>
        </p:txBody>
      </p:sp>
      <p:sp>
        <p:nvSpPr>
          <p:cNvPr id="493" name="Shape 493"/>
          <p:cNvSpPr/>
          <p:nvPr/>
        </p:nvSpPr>
        <p:spPr>
          <a:xfrm>
            <a:off x="2588153" y="2962181"/>
            <a:ext cx="1032727" cy="288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Push Code</a:t>
            </a:r>
          </a:p>
        </p:txBody>
      </p:sp>
      <p:sp>
        <p:nvSpPr>
          <p:cNvPr id="494" name="Shape 494"/>
          <p:cNvSpPr/>
          <p:nvPr/>
        </p:nvSpPr>
        <p:spPr>
          <a:xfrm rot="5400000">
            <a:off x="843224" y="2749120"/>
            <a:ext cx="2379755" cy="10818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ln w="66675">
            <a:solidFill>
              <a:srgbClr val="C00000"/>
            </a:solidFill>
            <a:miter/>
            <a:tailEnd type="triangle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495" name="Shape 495"/>
          <p:cNvSpPr/>
          <p:nvPr/>
        </p:nvSpPr>
        <p:spPr>
          <a:xfrm flipV="1">
            <a:off x="1563802" y="2086392"/>
            <a:ext cx="3163642" cy="26024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21522" y="21600"/>
                </a:lnTo>
              </a:path>
            </a:pathLst>
          </a:custGeom>
          <a:ln w="66675">
            <a:solidFill>
              <a:srgbClr val="5B9BD5"/>
            </a:solidFill>
            <a:miter/>
            <a:tailEnd type="triangle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496" name="Shape 496"/>
          <p:cNvSpPr/>
          <p:nvPr/>
        </p:nvSpPr>
        <p:spPr>
          <a:xfrm>
            <a:off x="3523112" y="4784183"/>
            <a:ext cx="1032727" cy="288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Push Code</a:t>
            </a:r>
          </a:p>
        </p:txBody>
      </p:sp>
      <p:sp>
        <p:nvSpPr>
          <p:cNvPr id="497" name="Shape 497"/>
          <p:cNvSpPr/>
          <p:nvPr/>
        </p:nvSpPr>
        <p:spPr>
          <a:xfrm>
            <a:off x="1563802" y="4085073"/>
            <a:ext cx="924034" cy="288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Pull Code</a:t>
            </a:r>
          </a:p>
        </p:txBody>
      </p:sp>
      <p:sp>
        <p:nvSpPr>
          <p:cNvPr id="498" name="Shape 498"/>
          <p:cNvSpPr/>
          <p:nvPr/>
        </p:nvSpPr>
        <p:spPr>
          <a:xfrm rot="10800000" flipV="1">
            <a:off x="1505872" y="2214935"/>
            <a:ext cx="3668450" cy="34794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6" y="0"/>
                </a:moveTo>
                <a:lnTo>
                  <a:pt x="0" y="0"/>
                </a:lnTo>
                <a:lnTo>
                  <a:pt x="0" y="21600"/>
                </a:lnTo>
                <a:lnTo>
                  <a:pt x="21600" y="21600"/>
                </a:lnTo>
              </a:path>
            </a:pathLst>
          </a:custGeom>
          <a:ln w="66675">
            <a:solidFill>
              <a:srgbClr val="C00000"/>
            </a:solidFill>
            <a:miter/>
            <a:tailEnd type="triangle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499" name="Shape 499"/>
          <p:cNvSpPr/>
          <p:nvPr/>
        </p:nvSpPr>
        <p:spPr>
          <a:xfrm>
            <a:off x="4137221" y="5325805"/>
            <a:ext cx="924033" cy="288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Pull Code</a:t>
            </a:r>
          </a:p>
        </p:txBody>
      </p:sp>
      <p:sp>
        <p:nvSpPr>
          <p:cNvPr id="500" name="Shape 500"/>
          <p:cNvSpPr/>
          <p:nvPr/>
        </p:nvSpPr>
        <p:spPr>
          <a:xfrm flipV="1">
            <a:off x="1563803" y="2102029"/>
            <a:ext cx="4417249" cy="39352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ln w="66675">
            <a:solidFill>
              <a:srgbClr val="5B9BD5"/>
            </a:solidFill>
            <a:miter/>
            <a:tailEnd type="triangle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501" name="Shape 501"/>
          <p:cNvSpPr/>
          <p:nvPr/>
        </p:nvSpPr>
        <p:spPr>
          <a:xfrm>
            <a:off x="4861833" y="5744566"/>
            <a:ext cx="1032727" cy="288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Push Code</a:t>
            </a:r>
          </a:p>
        </p:txBody>
      </p:sp>
      <p:sp>
        <p:nvSpPr>
          <p:cNvPr id="502" name="Shape 502"/>
          <p:cNvSpPr/>
          <p:nvPr/>
        </p:nvSpPr>
        <p:spPr>
          <a:xfrm>
            <a:off x="6571557" y="1442918"/>
            <a:ext cx="1358636" cy="288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400" b="1" u="sng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GitHub Branch</a:t>
            </a:r>
          </a:p>
        </p:txBody>
      </p:sp>
      <p:sp>
        <p:nvSpPr>
          <p:cNvPr id="505" name="Shape 505"/>
          <p:cNvSpPr/>
          <p:nvPr/>
        </p:nvSpPr>
        <p:spPr>
          <a:xfrm rot="5400000">
            <a:off x="2201117" y="2772716"/>
            <a:ext cx="2379755" cy="10818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ln w="66675">
            <a:solidFill>
              <a:srgbClr val="C00000"/>
            </a:solidFill>
            <a:miter/>
            <a:tailEnd type="triangle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506" name="Shape 506"/>
          <p:cNvSpPr/>
          <p:nvPr/>
        </p:nvSpPr>
        <p:spPr>
          <a:xfrm>
            <a:off x="2921697" y="4085073"/>
            <a:ext cx="924034" cy="288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Pull Code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68DDD217-1260-734C-B186-11A915F2B8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520" y="2484644"/>
            <a:ext cx="807454" cy="1172262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9BF4EF67-E333-674F-ACF0-2BBC7DBFDD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8115" y="3863418"/>
            <a:ext cx="1221573" cy="1102809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1F7B80A5-7857-5E41-B48E-A66E591420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8618" y="5026795"/>
            <a:ext cx="1170409" cy="1404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485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CustomShape 1"/>
          <p:cNvSpPr/>
          <p:nvPr/>
        </p:nvSpPr>
        <p:spPr>
          <a:xfrm>
            <a:off x="-5760" y="0"/>
            <a:ext cx="9143640" cy="653400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" name="CustomShape 2"/>
          <p:cNvSpPr/>
          <p:nvPr/>
        </p:nvSpPr>
        <p:spPr>
          <a:xfrm>
            <a:off x="304920" y="979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CSS Syntax</a:t>
            </a:r>
            <a:endParaRPr/>
          </a:p>
        </p:txBody>
      </p:sp>
      <p:sp>
        <p:nvSpPr>
          <p:cNvPr id="41" name="CustomShape 3"/>
          <p:cNvSpPr/>
          <p:nvPr/>
        </p:nvSpPr>
        <p:spPr>
          <a:xfrm>
            <a:off x="457200" y="828000"/>
            <a:ext cx="8152920" cy="3352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000" strike="noStrike" dirty="0">
                <a:solidFill>
                  <a:srgbClr val="000000"/>
                </a:solidFill>
                <a:latin typeface="Arial"/>
              </a:rPr>
              <a:t> CSS works by hooking onto </a:t>
            </a:r>
            <a:r>
              <a:rPr lang="en-US" sz="2000" b="1" strike="noStrike" dirty="0">
                <a:solidFill>
                  <a:srgbClr val="000000"/>
                </a:solidFill>
                <a:latin typeface="Arial"/>
              </a:rPr>
              <a:t>selectors</a:t>
            </a:r>
            <a:r>
              <a:rPr lang="en-US" sz="2000" strike="noStrike" dirty="0">
                <a:solidFill>
                  <a:srgbClr val="000000"/>
                </a:solidFill>
                <a:latin typeface="Arial"/>
              </a:rPr>
              <a:t> added into HTML using “</a:t>
            </a:r>
            <a:r>
              <a:rPr lang="en-US" sz="2000" b="1" strike="noStrike" dirty="0">
                <a:solidFill>
                  <a:srgbClr val="000000"/>
                </a:solidFill>
                <a:latin typeface="Arial"/>
              </a:rPr>
              <a:t>classes</a:t>
            </a:r>
            <a:r>
              <a:rPr lang="en-US" sz="2000" strike="noStrike" dirty="0">
                <a:solidFill>
                  <a:srgbClr val="000000"/>
                </a:solidFill>
                <a:latin typeface="Arial"/>
              </a:rPr>
              <a:t> and </a:t>
            </a:r>
            <a:r>
              <a:rPr lang="en-US" sz="2000" b="1" strike="noStrike" dirty="0">
                <a:solidFill>
                  <a:srgbClr val="000000"/>
                </a:solidFill>
                <a:latin typeface="Arial"/>
              </a:rPr>
              <a:t>identifiers</a:t>
            </a:r>
            <a:r>
              <a:rPr lang="en-US" sz="2000" strike="noStrike" dirty="0">
                <a:solidFill>
                  <a:srgbClr val="000000"/>
                </a:solidFill>
                <a:latin typeface="Arial"/>
              </a:rPr>
              <a:t>”. 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000" strike="noStrike" dirty="0">
                <a:solidFill>
                  <a:srgbClr val="000000"/>
                </a:solidFill>
                <a:latin typeface="Arial"/>
              </a:rPr>
              <a:t> Once hooked, we apply </a:t>
            </a:r>
            <a:r>
              <a:rPr lang="en-US" sz="2000" b="1" strike="noStrike" dirty="0">
                <a:solidFill>
                  <a:srgbClr val="000000"/>
                </a:solidFill>
                <a:latin typeface="Arial"/>
              </a:rPr>
              <a:t>styles </a:t>
            </a:r>
            <a:r>
              <a:rPr lang="en-US" sz="2000" strike="noStrike" dirty="0">
                <a:solidFill>
                  <a:srgbClr val="000000"/>
                </a:solidFill>
                <a:latin typeface="Arial"/>
              </a:rPr>
              <a:t>to those HTML elements using CSS.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pic>
        <p:nvPicPr>
          <p:cNvPr id="42" name="Picture 2"/>
          <p:cNvPicPr/>
          <p:nvPr/>
        </p:nvPicPr>
        <p:blipFill>
          <a:blip r:embed="rId3"/>
          <a:stretch/>
        </p:blipFill>
        <p:spPr>
          <a:xfrm>
            <a:off x="361440" y="2629800"/>
            <a:ext cx="8409240" cy="2882880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161330690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D1BC3A-FE9C-4FE9-B370-10D031973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Objectives	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0EB9FCA-CAB5-43A7-A584-61A061680494}"/>
              </a:ext>
            </a:extLst>
          </p:cNvPr>
          <p:cNvSpPr txBox="1"/>
          <p:nvPr/>
        </p:nvSpPr>
        <p:spPr>
          <a:xfrm>
            <a:off x="791183" y="1942634"/>
            <a:ext cx="827499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Recap the basic topics covered to date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Offer a conceptual introduction to CSS reset and downloadable style sheets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Work with Google Developer tools for site inspection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Utilize </a:t>
            </a:r>
            <a:r>
              <a:rPr lang="en-US" dirty="0" err="1"/>
              <a:t>Github</a:t>
            </a:r>
            <a:r>
              <a:rPr lang="en-US" dirty="0"/>
              <a:t> Pages for website deployment</a:t>
            </a:r>
          </a:p>
          <a:p>
            <a:br>
              <a:rPr lang="en-US" dirty="0"/>
            </a:b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CF796F-66AE-46D2-B8CC-64B516F9DF30}"/>
              </a:ext>
            </a:extLst>
          </p:cNvPr>
          <p:cNvSpPr txBox="1"/>
          <p:nvPr/>
        </p:nvSpPr>
        <p:spPr>
          <a:xfrm>
            <a:off x="612843" y="1060315"/>
            <a:ext cx="47957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In todays class we will…</a:t>
            </a:r>
          </a:p>
        </p:txBody>
      </p:sp>
    </p:spTree>
    <p:extLst>
      <p:ext uri="{BB962C8B-B14F-4D97-AF65-F5344CB8AC3E}">
        <p14:creationId xmlns:p14="http://schemas.microsoft.com/office/powerpoint/2010/main" val="1599801882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stomShape 1"/>
          <p:cNvSpPr/>
          <p:nvPr/>
        </p:nvSpPr>
        <p:spPr>
          <a:xfrm>
            <a:off x="-5760" y="0"/>
            <a:ext cx="9143640" cy="653400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" name="CustomShape 2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The Concept of “Flow”</a:t>
            </a:r>
            <a:endParaRPr/>
          </a:p>
        </p:txBody>
      </p:sp>
      <p:pic>
        <p:nvPicPr>
          <p:cNvPr id="8" name="Picture 2"/>
          <p:cNvPicPr/>
          <p:nvPr/>
        </p:nvPicPr>
        <p:blipFill>
          <a:blip r:embed="rId3"/>
          <a:stretch/>
        </p:blipFill>
        <p:spPr>
          <a:xfrm>
            <a:off x="914400" y="726480"/>
            <a:ext cx="7386120" cy="3692880"/>
          </a:xfrm>
          <a:prstGeom prst="rect">
            <a:avLst/>
          </a:prstGeom>
          <a:ln>
            <a:noFill/>
          </a:ln>
        </p:spPr>
      </p:pic>
      <p:sp>
        <p:nvSpPr>
          <p:cNvPr id="9" name="CustomShape 3"/>
          <p:cNvSpPr/>
          <p:nvPr/>
        </p:nvSpPr>
        <p:spPr>
          <a:xfrm>
            <a:off x="304920" y="4419720"/>
            <a:ext cx="8610120" cy="1980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/>
              </a:rPr>
              <a:t> In HTML/CSS, (by default) every element displayed is governed by a concept called “</a:t>
            </a:r>
            <a:r>
              <a:rPr lang="en-US" sz="2200" b="1" strike="noStrike" dirty="0">
                <a:solidFill>
                  <a:srgbClr val="000000"/>
                </a:solidFill>
                <a:latin typeface="Arial"/>
              </a:rPr>
              <a:t>flow.</a:t>
            </a:r>
            <a:r>
              <a:rPr lang="en-US" sz="2200" strike="noStrike" dirty="0">
                <a:solidFill>
                  <a:srgbClr val="000000"/>
                </a:solidFill>
                <a:latin typeface="Arial"/>
              </a:rPr>
              <a:t>”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/>
              </a:rPr>
              <a:t> This means that HTML elements force their adjacent elements to </a:t>
            </a:r>
            <a:r>
              <a:rPr lang="en-US" sz="2200" b="1" strike="noStrike" dirty="0">
                <a:solidFill>
                  <a:srgbClr val="000000"/>
                </a:solidFill>
                <a:latin typeface="Arial"/>
              </a:rPr>
              <a:t>flow around</a:t>
            </a:r>
            <a:r>
              <a:rPr lang="en-US" sz="2200" strike="noStrike" dirty="0">
                <a:solidFill>
                  <a:srgbClr val="000000"/>
                </a:solidFill>
                <a:latin typeface="Arial"/>
              </a:rPr>
              <a:t> them.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08149028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stomShape 1"/>
          <p:cNvSpPr/>
          <p:nvPr/>
        </p:nvSpPr>
        <p:spPr>
          <a:xfrm>
            <a:off x="-5760" y="0"/>
            <a:ext cx="9143640" cy="653400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" name="CustomShape 2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The Box Model</a:t>
            </a:r>
            <a:endParaRPr/>
          </a:p>
        </p:txBody>
      </p:sp>
      <p:sp>
        <p:nvSpPr>
          <p:cNvPr id="12" name="CustomShape 3"/>
          <p:cNvSpPr/>
          <p:nvPr/>
        </p:nvSpPr>
        <p:spPr>
          <a:xfrm>
            <a:off x="304920" y="5356080"/>
            <a:ext cx="8610120" cy="1044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/>
              </a:rPr>
              <a:t> The Box Model wraps every CSS element in </a:t>
            </a:r>
            <a:r>
              <a:rPr lang="en-US" sz="2200" b="1" strike="noStrike" dirty="0">
                <a:solidFill>
                  <a:srgbClr val="000000"/>
                </a:solidFill>
                <a:latin typeface="Arial"/>
              </a:rPr>
              <a:t>padding, border and margin</a:t>
            </a:r>
            <a:r>
              <a:rPr lang="en-US" sz="2200" strike="noStrike" dirty="0">
                <a:solidFill>
                  <a:srgbClr val="000000"/>
                </a:solidFill>
                <a:latin typeface="Arial"/>
              </a:rPr>
              <a:t> – allowing developers to modify spacing styles.</a:t>
            </a:r>
            <a:endParaRPr dirty="0"/>
          </a:p>
        </p:txBody>
      </p:sp>
      <p:pic>
        <p:nvPicPr>
          <p:cNvPr id="13" name="Picture 2"/>
          <p:cNvPicPr/>
          <p:nvPr/>
        </p:nvPicPr>
        <p:blipFill>
          <a:blip r:embed="rId3"/>
          <a:stretch/>
        </p:blipFill>
        <p:spPr>
          <a:xfrm>
            <a:off x="2013120" y="783720"/>
            <a:ext cx="5339880" cy="450684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90818136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stomShape 1"/>
          <p:cNvSpPr/>
          <p:nvPr/>
        </p:nvSpPr>
        <p:spPr>
          <a:xfrm>
            <a:off x="-5760" y="0"/>
            <a:ext cx="9143640" cy="653400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" name="CustomShape 2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CSS Positioning</a:t>
            </a:r>
            <a:endParaRPr/>
          </a:p>
        </p:txBody>
      </p:sp>
      <p:sp>
        <p:nvSpPr>
          <p:cNvPr id="8" name="CustomShape 3"/>
          <p:cNvSpPr/>
          <p:nvPr/>
        </p:nvSpPr>
        <p:spPr>
          <a:xfrm>
            <a:off x="304920" y="5549760"/>
            <a:ext cx="8610120" cy="850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/>
              </a:rPr>
              <a:t> We can orient our HTML elements in relation to space with CSS positioning </a:t>
            </a:r>
            <a:r>
              <a:rPr lang="en-US" sz="2200" b="1" strike="noStrike" dirty="0">
                <a:solidFill>
                  <a:srgbClr val="000000"/>
                </a:solidFill>
                <a:latin typeface="Arial"/>
              </a:rPr>
              <a:t>(static, relative, fixed, absolute)</a:t>
            </a:r>
            <a:r>
              <a:rPr lang="en-US" sz="2200" strike="noStrike" dirty="0">
                <a:solidFill>
                  <a:srgbClr val="000000"/>
                </a:solidFill>
                <a:latin typeface="Arial"/>
              </a:rPr>
              <a:t>.</a:t>
            </a:r>
            <a:endParaRPr dirty="0"/>
          </a:p>
        </p:txBody>
      </p:sp>
      <p:pic>
        <p:nvPicPr>
          <p:cNvPr id="9" name="Picture 9"/>
          <p:cNvPicPr/>
          <p:nvPr/>
        </p:nvPicPr>
        <p:blipFill>
          <a:blip r:embed="rId3"/>
          <a:stretch/>
        </p:blipFill>
        <p:spPr>
          <a:xfrm>
            <a:off x="1978200" y="783720"/>
            <a:ext cx="5695560" cy="463572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1923013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stomShape 1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How to Learn…</a:t>
            </a:r>
            <a:endParaRPr/>
          </a:p>
        </p:txBody>
      </p:sp>
      <p:pic>
        <p:nvPicPr>
          <p:cNvPr id="11" name="Picture 8"/>
          <p:cNvPicPr/>
          <p:nvPr/>
        </p:nvPicPr>
        <p:blipFill>
          <a:blip r:embed="rId3"/>
          <a:stretch/>
        </p:blipFill>
        <p:spPr>
          <a:xfrm>
            <a:off x="304920" y="3270600"/>
            <a:ext cx="4562280" cy="1285560"/>
          </a:xfrm>
          <a:prstGeom prst="rect">
            <a:avLst/>
          </a:prstGeom>
          <a:ln>
            <a:noFill/>
          </a:ln>
        </p:spPr>
      </p:pic>
      <p:pic>
        <p:nvPicPr>
          <p:cNvPr id="12" name="Picture 4"/>
          <p:cNvPicPr/>
          <p:nvPr/>
        </p:nvPicPr>
        <p:blipFill>
          <a:blip r:embed="rId4"/>
          <a:srcRect l="15997"/>
          <a:stretch/>
        </p:blipFill>
        <p:spPr>
          <a:xfrm>
            <a:off x="0" y="701640"/>
            <a:ext cx="4400280" cy="1047240"/>
          </a:xfrm>
          <a:prstGeom prst="rect">
            <a:avLst/>
          </a:prstGeom>
          <a:ln>
            <a:noFill/>
          </a:ln>
        </p:spPr>
      </p:pic>
      <p:pic>
        <p:nvPicPr>
          <p:cNvPr id="13" name="Picture 6"/>
          <p:cNvPicPr/>
          <p:nvPr/>
        </p:nvPicPr>
        <p:blipFill>
          <a:blip r:embed="rId5"/>
          <a:stretch/>
        </p:blipFill>
        <p:spPr>
          <a:xfrm>
            <a:off x="3570480" y="4827240"/>
            <a:ext cx="5565240" cy="1391040"/>
          </a:xfrm>
          <a:prstGeom prst="rect">
            <a:avLst/>
          </a:prstGeom>
          <a:ln>
            <a:noFill/>
          </a:ln>
        </p:spPr>
      </p:pic>
      <p:pic>
        <p:nvPicPr>
          <p:cNvPr id="14" name="Picture 2"/>
          <p:cNvPicPr/>
          <p:nvPr/>
        </p:nvPicPr>
        <p:blipFill>
          <a:blip r:embed="rId6"/>
          <a:stretch/>
        </p:blipFill>
        <p:spPr>
          <a:xfrm>
            <a:off x="3421440" y="1425600"/>
            <a:ext cx="5714640" cy="1702800"/>
          </a:xfrm>
          <a:prstGeom prst="rect">
            <a:avLst/>
          </a:prstGeom>
          <a:ln>
            <a:noFill/>
          </a:ln>
        </p:spPr>
      </p:pic>
      <p:pic>
        <p:nvPicPr>
          <p:cNvPr id="15" name="Picture 12"/>
          <p:cNvPicPr/>
          <p:nvPr/>
        </p:nvPicPr>
        <p:blipFill>
          <a:blip r:embed="rId7"/>
          <a:stretch/>
        </p:blipFill>
        <p:spPr>
          <a:xfrm>
            <a:off x="5261760" y="3908160"/>
            <a:ext cx="1971360" cy="428400"/>
          </a:xfrm>
          <a:prstGeom prst="rect">
            <a:avLst/>
          </a:prstGeom>
          <a:ln>
            <a:noFill/>
          </a:ln>
        </p:spPr>
      </p:pic>
      <p:pic>
        <p:nvPicPr>
          <p:cNvPr id="16" name="Picture 13"/>
          <p:cNvPicPr/>
          <p:nvPr/>
        </p:nvPicPr>
        <p:blipFill>
          <a:blip r:embed="rId8"/>
          <a:stretch/>
        </p:blipFill>
        <p:spPr>
          <a:xfrm>
            <a:off x="1956240" y="2479320"/>
            <a:ext cx="1437840" cy="504360"/>
          </a:xfrm>
          <a:prstGeom prst="rect">
            <a:avLst/>
          </a:prstGeom>
          <a:ln>
            <a:noFill/>
          </a:ln>
        </p:spPr>
      </p:pic>
      <p:pic>
        <p:nvPicPr>
          <p:cNvPr id="17" name="Picture 14"/>
          <p:cNvPicPr/>
          <p:nvPr/>
        </p:nvPicPr>
        <p:blipFill>
          <a:blip r:embed="rId9"/>
          <a:srcRect t="5647"/>
          <a:stretch/>
        </p:blipFill>
        <p:spPr>
          <a:xfrm>
            <a:off x="7467480" y="914400"/>
            <a:ext cx="1342800" cy="799200"/>
          </a:xfrm>
          <a:prstGeom prst="rect">
            <a:avLst/>
          </a:prstGeom>
          <a:ln>
            <a:noFill/>
          </a:ln>
        </p:spPr>
      </p:pic>
      <p:pic>
        <p:nvPicPr>
          <p:cNvPr id="18" name="Picture 15"/>
          <p:cNvPicPr/>
          <p:nvPr/>
        </p:nvPicPr>
        <p:blipFill>
          <a:blip r:embed="rId10"/>
          <a:stretch/>
        </p:blipFill>
        <p:spPr>
          <a:xfrm>
            <a:off x="4172040" y="857880"/>
            <a:ext cx="2781000" cy="628200"/>
          </a:xfrm>
          <a:prstGeom prst="rect">
            <a:avLst/>
          </a:prstGeom>
          <a:ln>
            <a:noFill/>
          </a:ln>
        </p:spPr>
      </p:pic>
      <p:pic>
        <p:nvPicPr>
          <p:cNvPr id="19" name="Picture 8"/>
          <p:cNvPicPr/>
          <p:nvPr/>
        </p:nvPicPr>
        <p:blipFill>
          <a:blip r:embed="rId11"/>
          <a:stretch/>
        </p:blipFill>
        <p:spPr>
          <a:xfrm>
            <a:off x="1228680" y="4635360"/>
            <a:ext cx="1942920" cy="166428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63724218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ustomShape 1"/>
          <p:cNvSpPr/>
          <p:nvPr/>
        </p:nvSpPr>
        <p:spPr>
          <a:xfrm>
            <a:off x="304920" y="979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General Questions / Issues?</a:t>
            </a:r>
            <a:endParaRPr/>
          </a:p>
        </p:txBody>
      </p:sp>
      <p:pic>
        <p:nvPicPr>
          <p:cNvPr id="21" name="Picture 4"/>
          <p:cNvPicPr/>
          <p:nvPr/>
        </p:nvPicPr>
        <p:blipFill>
          <a:blip r:embed="rId3"/>
          <a:stretch/>
        </p:blipFill>
        <p:spPr>
          <a:xfrm>
            <a:off x="325440" y="1017360"/>
            <a:ext cx="8465400" cy="484092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14301662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FFFFFF"/>
                </a:solidFill>
                <a:latin typeface="Arial"/>
              </a:rPr>
              <a:t>Double Take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1761443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/>
          <p:cNvSpPr/>
          <p:nvPr/>
        </p:nvSpPr>
        <p:spPr>
          <a:xfrm>
            <a:off x="-5760" y="0"/>
            <a:ext cx="9143640" cy="653400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" name="CustomShape 2"/>
          <p:cNvSpPr/>
          <p:nvPr/>
        </p:nvSpPr>
        <p:spPr>
          <a:xfrm>
            <a:off x="304920" y="97920"/>
            <a:ext cx="57146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Divs, Sections, Navs, Etc….</a:t>
            </a:r>
            <a:endParaRPr/>
          </a:p>
        </p:txBody>
      </p:sp>
      <p:pic>
        <p:nvPicPr>
          <p:cNvPr id="6" name="Picture 6"/>
          <p:cNvPicPr/>
          <p:nvPr/>
        </p:nvPicPr>
        <p:blipFill>
          <a:blip r:embed="rId3"/>
          <a:srcRect t="17160" b="67440"/>
          <a:stretch/>
        </p:blipFill>
        <p:spPr>
          <a:xfrm>
            <a:off x="216000" y="2956680"/>
            <a:ext cx="8305560" cy="818280"/>
          </a:xfrm>
          <a:prstGeom prst="rect">
            <a:avLst/>
          </a:prstGeom>
          <a:ln>
            <a:noFill/>
          </a:ln>
        </p:spPr>
      </p:pic>
      <p:pic>
        <p:nvPicPr>
          <p:cNvPr id="7" name="Picture 10"/>
          <p:cNvPicPr/>
          <p:nvPr/>
        </p:nvPicPr>
        <p:blipFill>
          <a:blip r:embed="rId4"/>
          <a:srcRect l="-727" t="-2821" r="24818" b="78208"/>
          <a:stretch/>
        </p:blipFill>
        <p:spPr>
          <a:xfrm>
            <a:off x="762120" y="2169720"/>
            <a:ext cx="7924320" cy="860400"/>
          </a:xfrm>
          <a:prstGeom prst="rect">
            <a:avLst/>
          </a:prstGeom>
          <a:ln>
            <a:noFill/>
          </a:ln>
        </p:spPr>
      </p:pic>
      <p:pic>
        <p:nvPicPr>
          <p:cNvPr id="8" name="Picture 11"/>
          <p:cNvPicPr/>
          <p:nvPr/>
        </p:nvPicPr>
        <p:blipFill>
          <a:blip r:embed="rId5"/>
          <a:stretch/>
        </p:blipFill>
        <p:spPr>
          <a:xfrm>
            <a:off x="243000" y="817560"/>
            <a:ext cx="5838480" cy="1314000"/>
          </a:xfrm>
          <a:prstGeom prst="rect">
            <a:avLst/>
          </a:prstGeom>
          <a:ln>
            <a:noFill/>
          </a:ln>
        </p:spPr>
      </p:pic>
      <p:pic>
        <p:nvPicPr>
          <p:cNvPr id="9" name="Picture 12"/>
          <p:cNvPicPr/>
          <p:nvPr/>
        </p:nvPicPr>
        <p:blipFill>
          <a:blip r:embed="rId6"/>
          <a:stretch/>
        </p:blipFill>
        <p:spPr>
          <a:xfrm>
            <a:off x="2747160" y="5644800"/>
            <a:ext cx="6324120" cy="671040"/>
          </a:xfrm>
          <a:prstGeom prst="rect">
            <a:avLst/>
          </a:prstGeom>
          <a:ln>
            <a:noFill/>
          </a:ln>
        </p:spPr>
      </p:pic>
      <p:pic>
        <p:nvPicPr>
          <p:cNvPr id="10" name="Picture 13"/>
          <p:cNvPicPr/>
          <p:nvPr/>
        </p:nvPicPr>
        <p:blipFill>
          <a:blip r:embed="rId7"/>
          <a:stretch/>
        </p:blipFill>
        <p:spPr>
          <a:xfrm>
            <a:off x="4510800" y="3857040"/>
            <a:ext cx="4524120" cy="818640"/>
          </a:xfrm>
          <a:prstGeom prst="rect">
            <a:avLst/>
          </a:prstGeom>
          <a:ln>
            <a:noFill/>
          </a:ln>
        </p:spPr>
      </p:pic>
      <p:pic>
        <p:nvPicPr>
          <p:cNvPr id="11" name="Picture 14"/>
          <p:cNvPicPr/>
          <p:nvPr/>
        </p:nvPicPr>
        <p:blipFill>
          <a:blip r:embed="rId8"/>
          <a:stretch/>
        </p:blipFill>
        <p:spPr>
          <a:xfrm>
            <a:off x="304920" y="4637880"/>
            <a:ext cx="8838720" cy="9612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59719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ustomShape 1"/>
          <p:cNvSpPr/>
          <p:nvPr/>
        </p:nvSpPr>
        <p:spPr>
          <a:xfrm>
            <a:off x="304920" y="97920"/>
            <a:ext cx="57146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Divs, Sections, Navs, Etc….</a:t>
            </a:r>
            <a:endParaRPr/>
          </a:p>
        </p:txBody>
      </p:sp>
      <p:pic>
        <p:nvPicPr>
          <p:cNvPr id="13" name="Picture 4"/>
          <p:cNvPicPr/>
          <p:nvPr/>
        </p:nvPicPr>
        <p:blipFill>
          <a:blip r:embed="rId3"/>
          <a:stretch/>
        </p:blipFill>
        <p:spPr>
          <a:xfrm>
            <a:off x="1752480" y="786960"/>
            <a:ext cx="5943240" cy="4460400"/>
          </a:xfrm>
          <a:prstGeom prst="rect">
            <a:avLst/>
          </a:prstGeom>
          <a:ln>
            <a:noFill/>
          </a:ln>
        </p:spPr>
      </p:pic>
      <p:sp>
        <p:nvSpPr>
          <p:cNvPr id="14" name="CustomShape 2"/>
          <p:cNvSpPr/>
          <p:nvPr/>
        </p:nvSpPr>
        <p:spPr>
          <a:xfrm>
            <a:off x="304920" y="5313960"/>
            <a:ext cx="8610120" cy="1001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/>
              </a:rPr>
              <a:t> All web layouts are inherently composed of containers, traditionally called “</a:t>
            </a:r>
            <a:r>
              <a:rPr lang="en-US" sz="2200" b="1" strike="noStrike" dirty="0" err="1">
                <a:solidFill>
                  <a:srgbClr val="000000"/>
                </a:solidFill>
                <a:latin typeface="Arial"/>
              </a:rPr>
              <a:t>divs.</a:t>
            </a:r>
            <a:r>
              <a:rPr lang="en-US" sz="2200" strike="noStrike" dirty="0">
                <a:solidFill>
                  <a:srgbClr val="000000"/>
                </a:solidFill>
                <a:latin typeface="Arial"/>
              </a:rPr>
              <a:t>”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49487110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stomShape 1"/>
          <p:cNvSpPr/>
          <p:nvPr/>
        </p:nvSpPr>
        <p:spPr>
          <a:xfrm>
            <a:off x="304920" y="97920"/>
            <a:ext cx="57146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Divs, Sections, Navs, Etc….</a:t>
            </a:r>
            <a:endParaRPr/>
          </a:p>
        </p:txBody>
      </p:sp>
      <p:pic>
        <p:nvPicPr>
          <p:cNvPr id="6" name="Picture 5"/>
          <p:cNvPicPr/>
          <p:nvPr/>
        </p:nvPicPr>
        <p:blipFill>
          <a:blip r:embed="rId3"/>
          <a:stretch/>
        </p:blipFill>
        <p:spPr>
          <a:xfrm>
            <a:off x="457200" y="752760"/>
            <a:ext cx="8380440" cy="388584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7" name="CustomShape 2"/>
          <p:cNvSpPr/>
          <p:nvPr/>
        </p:nvSpPr>
        <p:spPr>
          <a:xfrm>
            <a:off x="304920" y="4787640"/>
            <a:ext cx="8610120" cy="1649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000" strike="noStrike" dirty="0">
                <a:solidFill>
                  <a:srgbClr val="000000"/>
                </a:solidFill>
                <a:latin typeface="Arial"/>
              </a:rPr>
              <a:t> HTML5 introduced the concept of </a:t>
            </a:r>
            <a:r>
              <a:rPr lang="en-US" sz="2000" b="1" strike="noStrike" dirty="0">
                <a:solidFill>
                  <a:srgbClr val="000000"/>
                </a:solidFill>
                <a:latin typeface="Arial"/>
              </a:rPr>
              <a:t>“semantic layouts,” </a:t>
            </a:r>
            <a:r>
              <a:rPr lang="en-US" sz="2000" strike="noStrike" dirty="0">
                <a:solidFill>
                  <a:srgbClr val="000000"/>
                </a:solidFill>
                <a:latin typeface="Arial"/>
              </a:rPr>
              <a:t>meaning “</a:t>
            </a:r>
            <a:r>
              <a:rPr lang="en-US" sz="2000" strike="noStrike" dirty="0" err="1">
                <a:solidFill>
                  <a:srgbClr val="000000"/>
                </a:solidFill>
                <a:latin typeface="Arial"/>
              </a:rPr>
              <a:t>divs</a:t>
            </a:r>
            <a:r>
              <a:rPr lang="en-US" sz="2000" strike="noStrike" dirty="0">
                <a:solidFill>
                  <a:srgbClr val="000000"/>
                </a:solidFill>
                <a:latin typeface="Arial"/>
              </a:rPr>
              <a:t>” could be given more meaningful names.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000" strike="noStrike" dirty="0">
                <a:solidFill>
                  <a:srgbClr val="000000"/>
                </a:solidFill>
                <a:latin typeface="Arial"/>
              </a:rPr>
              <a:t> In theory, this helps with organization and search engine optimization.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04566027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stomShape 1"/>
          <p:cNvSpPr/>
          <p:nvPr/>
        </p:nvSpPr>
        <p:spPr>
          <a:xfrm>
            <a:off x="304920" y="97920"/>
            <a:ext cx="57146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Divs, Sections, Navs, Etc….</a:t>
            </a:r>
            <a:endParaRPr/>
          </a:p>
        </p:txBody>
      </p:sp>
      <p:sp>
        <p:nvSpPr>
          <p:cNvPr id="9" name="CustomShape 2"/>
          <p:cNvSpPr/>
          <p:nvPr/>
        </p:nvSpPr>
        <p:spPr>
          <a:xfrm>
            <a:off x="6262560" y="748080"/>
            <a:ext cx="2772000" cy="5495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000" strike="noStrike" dirty="0">
                <a:solidFill>
                  <a:srgbClr val="000000"/>
                </a:solidFill>
                <a:latin typeface="Arial"/>
              </a:rPr>
              <a:t> That said… many (if not most) websites, seem to still be using basic </a:t>
            </a:r>
            <a:r>
              <a:rPr lang="en-US" sz="2000" b="1" strike="noStrike" dirty="0" err="1">
                <a:solidFill>
                  <a:srgbClr val="000000"/>
                </a:solidFill>
                <a:latin typeface="Arial"/>
              </a:rPr>
              <a:t>divs.</a:t>
            </a:r>
            <a:r>
              <a:rPr lang="en-US" sz="2000" b="1" strike="noStrike" dirty="0">
                <a:solidFill>
                  <a:srgbClr val="000000"/>
                </a:solidFill>
                <a:latin typeface="Arial"/>
              </a:rPr>
              <a:t> 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000" strike="noStrike" dirty="0">
                <a:solidFill>
                  <a:srgbClr val="000000"/>
                </a:solidFill>
                <a:latin typeface="Arial"/>
              </a:rPr>
              <a:t> There are reasons for this that we’ll showcase in later sections.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000" strike="noStrike" dirty="0">
                <a:solidFill>
                  <a:srgbClr val="000000"/>
                </a:solidFill>
                <a:latin typeface="Arial"/>
              </a:rPr>
              <a:t> Additionally, it’s possible to include “semantics” by using id names and classes. </a:t>
            </a:r>
            <a:endParaRPr dirty="0"/>
          </a:p>
        </p:txBody>
      </p:sp>
      <p:pic>
        <p:nvPicPr>
          <p:cNvPr id="10" name="Picture 9"/>
          <p:cNvPicPr/>
          <p:nvPr/>
        </p:nvPicPr>
        <p:blipFill>
          <a:blip r:embed="rId3"/>
          <a:stretch/>
        </p:blipFill>
        <p:spPr>
          <a:xfrm>
            <a:off x="304920" y="734400"/>
            <a:ext cx="5790960" cy="550296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95097455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Shape 1"/>
          <p:cNvSpPr txBox="1"/>
          <p:nvPr/>
        </p:nvSpPr>
        <p:spPr>
          <a:xfrm>
            <a:off x="305039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Check-Up Session</a:t>
            </a:r>
            <a:endParaRPr/>
          </a:p>
        </p:txBody>
      </p:sp>
      <p:sp>
        <p:nvSpPr>
          <p:cNvPr id="4" name="CustomShape 2"/>
          <p:cNvSpPr/>
          <p:nvPr/>
        </p:nvSpPr>
        <p:spPr>
          <a:xfrm>
            <a:off x="305039" y="1676520"/>
            <a:ext cx="8534160" cy="1523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6000" b="1" i="1" strike="noStrike">
                <a:solidFill>
                  <a:srgbClr val="000000"/>
                </a:solidFill>
                <a:latin typeface="Arial"/>
                <a:ea typeface="Roboto"/>
              </a:rPr>
              <a:t>How’s it going?</a:t>
            </a:r>
            <a:endParaRPr/>
          </a:p>
        </p:txBody>
      </p:sp>
      <p:sp>
        <p:nvSpPr>
          <p:cNvPr id="5" name="CustomShape 3"/>
          <p:cNvSpPr/>
          <p:nvPr/>
        </p:nvSpPr>
        <p:spPr>
          <a:xfrm>
            <a:off x="287399" y="3048120"/>
            <a:ext cx="8534160" cy="685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2400" i="1" strike="noStrike">
                <a:solidFill>
                  <a:srgbClr val="000000"/>
                </a:solidFill>
                <a:latin typeface="Arial"/>
                <a:ea typeface="Roboto"/>
              </a:rPr>
              <a:t>After 1 week of Bootcamp, how are you holding up?</a:t>
            </a:r>
            <a:endParaRPr/>
          </a:p>
        </p:txBody>
      </p:sp>
      <p:sp>
        <p:nvSpPr>
          <p:cNvPr id="6" name="CustomShape 4"/>
          <p:cNvSpPr/>
          <p:nvPr/>
        </p:nvSpPr>
        <p:spPr>
          <a:xfrm>
            <a:off x="258959" y="3657600"/>
            <a:ext cx="8534160" cy="685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2400" i="1" strike="noStrike">
                <a:solidFill>
                  <a:srgbClr val="000000"/>
                </a:solidFill>
                <a:latin typeface="Arial"/>
                <a:ea typeface="Roboto"/>
              </a:rPr>
              <a:t>What feedback do you have so far? 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78908539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stomShape 1"/>
          <p:cNvSpPr/>
          <p:nvPr/>
        </p:nvSpPr>
        <p:spPr>
          <a:xfrm>
            <a:off x="304920" y="97920"/>
            <a:ext cx="57146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Divs, Sections, Navs, Etc….</a:t>
            </a:r>
            <a:endParaRPr/>
          </a:p>
        </p:txBody>
      </p:sp>
      <p:sp>
        <p:nvSpPr>
          <p:cNvPr id="6" name="CustomShape 2"/>
          <p:cNvSpPr/>
          <p:nvPr/>
        </p:nvSpPr>
        <p:spPr>
          <a:xfrm>
            <a:off x="304920" y="5029200"/>
            <a:ext cx="8730000" cy="1214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000" b="1" strike="noStrike" dirty="0">
                <a:solidFill>
                  <a:srgbClr val="000000"/>
                </a:solidFill>
                <a:latin typeface="Arial"/>
              </a:rPr>
              <a:t> Bottom line: </a:t>
            </a:r>
            <a:r>
              <a:rPr lang="en-US" sz="2000" strike="noStrike" dirty="0">
                <a:solidFill>
                  <a:srgbClr val="000000"/>
                </a:solidFill>
                <a:latin typeface="Arial"/>
              </a:rPr>
              <a:t>
 Follow your homework’s instructions. But when you get out in the “real world,” follow the convention of where you work!</a:t>
            </a:r>
            <a:endParaRPr dirty="0"/>
          </a:p>
        </p:txBody>
      </p:sp>
      <p:sp>
        <p:nvSpPr>
          <p:cNvPr id="7" name="CustomShape 3"/>
          <p:cNvSpPr/>
          <p:nvPr/>
        </p:nvSpPr>
        <p:spPr>
          <a:xfrm>
            <a:off x="762120" y="762120"/>
            <a:ext cx="3885840" cy="4114440"/>
          </a:xfrm>
          <a:prstGeom prst="rect">
            <a:avLst/>
          </a:prstGeom>
          <a:noFill/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" name="CustomShape 4"/>
          <p:cNvSpPr/>
          <p:nvPr/>
        </p:nvSpPr>
        <p:spPr>
          <a:xfrm>
            <a:off x="4876920" y="762120"/>
            <a:ext cx="3885840" cy="4114440"/>
          </a:xfrm>
          <a:prstGeom prst="rect">
            <a:avLst/>
          </a:prstGeom>
          <a:noFill/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" name="CustomShape 5"/>
          <p:cNvSpPr/>
          <p:nvPr/>
        </p:nvSpPr>
        <p:spPr>
          <a:xfrm>
            <a:off x="2018520" y="2186280"/>
            <a:ext cx="1432440" cy="821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800" b="1" strike="noStrike">
                <a:solidFill>
                  <a:srgbClr val="000000"/>
                </a:solidFill>
                <a:latin typeface="Arial"/>
              </a:rPr>
              <a:t>div?</a:t>
            </a:r>
            <a:endParaRPr/>
          </a:p>
        </p:txBody>
      </p:sp>
      <p:sp>
        <p:nvSpPr>
          <p:cNvPr id="13" name="CustomShape 6"/>
          <p:cNvSpPr/>
          <p:nvPr/>
        </p:nvSpPr>
        <p:spPr>
          <a:xfrm>
            <a:off x="5656320" y="2191320"/>
            <a:ext cx="2752200" cy="821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800" b="1" strike="noStrike">
                <a:solidFill>
                  <a:srgbClr val="000000"/>
                </a:solidFill>
                <a:latin typeface="Arial"/>
              </a:rPr>
              <a:t>Section?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526215668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stomShape 1"/>
          <p:cNvSpPr/>
          <p:nvPr/>
        </p:nvSpPr>
        <p:spPr>
          <a:xfrm>
            <a:off x="304920" y="97920"/>
            <a:ext cx="57146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Classes vs. IDs</a:t>
            </a:r>
            <a:endParaRPr/>
          </a:p>
        </p:txBody>
      </p:sp>
      <p:pic>
        <p:nvPicPr>
          <p:cNvPr id="9" name="Picture 8"/>
          <p:cNvPicPr/>
          <p:nvPr/>
        </p:nvPicPr>
        <p:blipFill>
          <a:blip r:embed="rId3"/>
          <a:stretch/>
        </p:blipFill>
        <p:spPr>
          <a:xfrm>
            <a:off x="457200" y="1395360"/>
            <a:ext cx="8397000" cy="2209320"/>
          </a:xfrm>
          <a:prstGeom prst="rect">
            <a:avLst/>
          </a:prstGeom>
          <a:ln>
            <a:noFill/>
          </a:ln>
        </p:spPr>
      </p:pic>
      <p:sp>
        <p:nvSpPr>
          <p:cNvPr id="10" name="CustomShape 2"/>
          <p:cNvSpPr/>
          <p:nvPr/>
        </p:nvSpPr>
        <p:spPr>
          <a:xfrm>
            <a:off x="304920" y="3845880"/>
            <a:ext cx="8610120" cy="2591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US" sz="2000" strike="noStrike" dirty="0">
                <a:solidFill>
                  <a:srgbClr val="000000"/>
                </a:solidFill>
                <a:latin typeface="Arial"/>
              </a:rPr>
              <a:t>When choosing between a CSS ID and a CSS Class follow the convention: 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000" b="1" strike="noStrike" dirty="0">
                <a:solidFill>
                  <a:srgbClr val="000000"/>
                </a:solidFill>
                <a:latin typeface="Arial"/>
              </a:rPr>
              <a:t> Classes (.</a:t>
            </a:r>
            <a:r>
              <a:rPr lang="en-US" sz="2000" b="1" strike="noStrike" dirty="0" err="1">
                <a:solidFill>
                  <a:srgbClr val="000000"/>
                </a:solidFill>
                <a:latin typeface="Arial"/>
              </a:rPr>
              <a:t>classname</a:t>
            </a:r>
            <a:r>
              <a:rPr lang="en-US" sz="2000" b="1" strike="noStrike" dirty="0">
                <a:solidFill>
                  <a:srgbClr val="000000"/>
                </a:solidFill>
                <a:latin typeface="Arial"/>
              </a:rPr>
              <a:t>) </a:t>
            </a:r>
            <a:r>
              <a:rPr lang="en-US" sz="2000" strike="noStrike" dirty="0">
                <a:solidFill>
                  <a:srgbClr val="000000"/>
                </a:solidFill>
                <a:latin typeface="Arial"/>
              </a:rPr>
              <a:t>are to be used if the same style will be used on multiple HTML elements.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000" b="1" strike="noStrike" dirty="0">
                <a:solidFill>
                  <a:srgbClr val="000000"/>
                </a:solidFill>
                <a:latin typeface="Arial"/>
              </a:rPr>
              <a:t> IDs (#</a:t>
            </a:r>
            <a:r>
              <a:rPr lang="en-US" sz="2000" b="1" strike="noStrike" dirty="0" err="1">
                <a:solidFill>
                  <a:srgbClr val="000000"/>
                </a:solidFill>
                <a:latin typeface="Arial"/>
              </a:rPr>
              <a:t>idname</a:t>
            </a:r>
            <a:r>
              <a:rPr lang="en-US" sz="2000" b="1" strike="noStrike" dirty="0">
                <a:solidFill>
                  <a:srgbClr val="000000"/>
                </a:solidFill>
                <a:latin typeface="Arial"/>
              </a:rPr>
              <a:t>) </a:t>
            </a:r>
            <a:r>
              <a:rPr lang="en-US" sz="2000" strike="noStrike" dirty="0">
                <a:solidFill>
                  <a:srgbClr val="000000"/>
                </a:solidFill>
                <a:latin typeface="Arial"/>
              </a:rPr>
              <a:t>are to be used if a style is </a:t>
            </a:r>
            <a:r>
              <a:rPr lang="en-US" sz="2000" i="1" strike="noStrike" dirty="0">
                <a:solidFill>
                  <a:srgbClr val="000000"/>
                </a:solidFill>
                <a:latin typeface="Arial"/>
              </a:rPr>
              <a:t>unique </a:t>
            </a:r>
            <a:r>
              <a:rPr lang="en-US" sz="2000" strike="noStrike" dirty="0">
                <a:solidFill>
                  <a:srgbClr val="000000"/>
                </a:solidFill>
                <a:latin typeface="Arial"/>
              </a:rPr>
              <a:t>to that HTML element.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sp>
        <p:nvSpPr>
          <p:cNvPr id="14" name="CustomShape 3"/>
          <p:cNvSpPr/>
          <p:nvPr/>
        </p:nvSpPr>
        <p:spPr>
          <a:xfrm>
            <a:off x="855000" y="964800"/>
            <a:ext cx="324756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Arial"/>
              </a:rPr>
              <a:t>Classes = Barcode (all iPod)</a:t>
            </a:r>
            <a:endParaRPr/>
          </a:p>
        </p:txBody>
      </p:sp>
      <p:sp>
        <p:nvSpPr>
          <p:cNvPr id="15" name="CustomShape 4"/>
          <p:cNvSpPr/>
          <p:nvPr/>
        </p:nvSpPr>
        <p:spPr>
          <a:xfrm>
            <a:off x="4887720" y="984960"/>
            <a:ext cx="38754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Arial"/>
              </a:rPr>
              <a:t>IDs = Serial Number (unique iPod)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006081754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stomShape 1"/>
          <p:cNvSpPr/>
          <p:nvPr/>
        </p:nvSpPr>
        <p:spPr>
          <a:xfrm>
            <a:off x="304920" y="97920"/>
            <a:ext cx="57146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 dirty="0">
                <a:solidFill>
                  <a:srgbClr val="000000"/>
                </a:solidFill>
                <a:latin typeface="Arial"/>
              </a:rPr>
              <a:t>Chrome Developer Tools (Inspector)</a:t>
            </a:r>
            <a:endParaRPr dirty="0"/>
          </a:p>
        </p:txBody>
      </p:sp>
      <p:sp>
        <p:nvSpPr>
          <p:cNvPr id="11" name="CustomShape 2"/>
          <p:cNvSpPr/>
          <p:nvPr/>
        </p:nvSpPr>
        <p:spPr>
          <a:xfrm>
            <a:off x="457200" y="828000"/>
            <a:ext cx="3352320" cy="5092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400" b="1" strike="noStrike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2400" strike="noStrike" dirty="0">
                <a:solidFill>
                  <a:srgbClr val="000000"/>
                </a:solidFill>
                <a:latin typeface="Arial"/>
              </a:rPr>
              <a:t>This</a:t>
            </a:r>
            <a:r>
              <a:rPr lang="en-US" sz="2400" b="1" strike="noStrike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2400" strike="noStrike" dirty="0">
                <a:solidFill>
                  <a:srgbClr val="000000"/>
                </a:solidFill>
                <a:latin typeface="Arial"/>
              </a:rPr>
              <a:t>is one of the most frequent tools you will use in web development. 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400" strike="noStrike" dirty="0">
                <a:solidFill>
                  <a:srgbClr val="000000"/>
                </a:solidFill>
                <a:latin typeface="Arial"/>
              </a:rPr>
              <a:t> It allows you to truly debug your web designs. 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400" b="1" u="sng" strike="noStrike" dirty="0">
                <a:solidFill>
                  <a:srgbClr val="000000"/>
                </a:solidFill>
                <a:latin typeface="Arial"/>
              </a:rPr>
              <a:t>Start using it!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pic>
        <p:nvPicPr>
          <p:cNvPr id="12" name="Picture 13"/>
          <p:cNvPicPr/>
          <p:nvPr/>
        </p:nvPicPr>
        <p:blipFill>
          <a:blip r:embed="rId3"/>
          <a:stretch/>
        </p:blipFill>
        <p:spPr>
          <a:xfrm>
            <a:off x="3942000" y="954360"/>
            <a:ext cx="4961520" cy="496656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009305749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/>
          <p:nvPr/>
        </p:nvPicPr>
        <p:blipFill>
          <a:blip r:embed="rId3"/>
          <a:stretch/>
        </p:blipFill>
        <p:spPr>
          <a:xfrm>
            <a:off x="4680" y="990720"/>
            <a:ext cx="9138960" cy="388116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CustomShape 1"/>
          <p:cNvSpPr/>
          <p:nvPr/>
        </p:nvSpPr>
        <p:spPr>
          <a:xfrm>
            <a:off x="116640" y="5181480"/>
            <a:ext cx="8915040" cy="653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000" b="1" strike="noStrike" dirty="0">
                <a:solidFill>
                  <a:srgbClr val="000000"/>
                </a:solidFill>
                <a:latin typeface="Arial"/>
              </a:rPr>
              <a:t> You can edit any page’s HTML </a:t>
            </a:r>
            <a:r>
              <a:rPr lang="en-US" sz="2000" b="1" dirty="0">
                <a:solidFill>
                  <a:srgbClr val="000000"/>
                </a:solidFill>
                <a:latin typeface="Arial"/>
              </a:rPr>
              <a:t>and </a:t>
            </a:r>
            <a:r>
              <a:rPr lang="en-US" sz="2000" b="1" strike="noStrike" dirty="0">
                <a:solidFill>
                  <a:srgbClr val="000000"/>
                </a:solidFill>
                <a:latin typeface="Arial"/>
              </a:rPr>
              <a:t>CSS with Chrome Developer Tools. </a:t>
            </a: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000" strike="noStrike" dirty="0">
                <a:solidFill>
                  <a:srgbClr val="000000"/>
                </a:solidFill>
                <a:latin typeface="Arial"/>
              </a:rPr>
              <a:t> Plus, you’ll see your results instantly. </a:t>
            </a:r>
            <a:endParaRPr dirty="0"/>
          </a:p>
        </p:txBody>
      </p:sp>
      <p:sp>
        <p:nvSpPr>
          <p:cNvPr id="8" name="CustomShape 2"/>
          <p:cNvSpPr/>
          <p:nvPr/>
        </p:nvSpPr>
        <p:spPr>
          <a:xfrm>
            <a:off x="304920" y="97920"/>
            <a:ext cx="69339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Modifying Sites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298754009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INSTRUCTOR DEMO!</a:t>
            </a:r>
            <a:endParaRPr/>
          </a:p>
        </p:txBody>
      </p:sp>
      <p:sp>
        <p:nvSpPr>
          <p:cNvPr id="249" name="CustomShape 2"/>
          <p:cNvSpPr/>
          <p:nvPr/>
        </p:nvSpPr>
        <p:spPr>
          <a:xfrm>
            <a:off x="304920" y="1447920"/>
            <a:ext cx="8534160" cy="342864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3600" b="1" i="1" strike="noStrike" dirty="0">
                <a:solidFill>
                  <a:srgbClr val="000000"/>
                </a:solidFill>
                <a:latin typeface="Arial"/>
                <a:ea typeface="Roboto"/>
              </a:rPr>
              <a:t>Instructor: Demo </a:t>
            </a:r>
            <a:endParaRPr dirty="0"/>
          </a:p>
          <a:p>
            <a:pPr algn="ctr">
              <a:lnSpc>
                <a:spcPct val="100000"/>
              </a:lnSpc>
            </a:pPr>
            <a:r>
              <a:rPr lang="en-US" sz="2800" i="1" strike="noStrike" dirty="0">
                <a:solidFill>
                  <a:srgbClr val="000000"/>
                </a:solidFill>
                <a:latin typeface="Arial"/>
                <a:ea typeface="Roboto"/>
              </a:rPr>
              <a:t>(Chrome Developer Tools) </a:t>
            </a:r>
            <a:endParaRPr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stomShape 1"/>
          <p:cNvSpPr/>
          <p:nvPr/>
        </p:nvSpPr>
        <p:spPr>
          <a:xfrm>
            <a:off x="-11880" y="689760"/>
            <a:ext cx="9155520" cy="56260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" name="CustomShape 2"/>
          <p:cNvSpPr/>
          <p:nvPr/>
        </p:nvSpPr>
        <p:spPr>
          <a:xfrm>
            <a:off x="304920" y="914400"/>
            <a:ext cx="8686440" cy="5576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 dirty="0">
                <a:solidFill>
                  <a:srgbClr val="000000"/>
                </a:solidFill>
                <a:latin typeface="Arial"/>
                <a:ea typeface="Roboto"/>
              </a:rPr>
              <a:t>Assignment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r>
              <a:rPr lang="en-US" sz="2400" strike="noStrike" dirty="0">
                <a:solidFill>
                  <a:srgbClr val="000000"/>
                </a:solidFill>
                <a:latin typeface="Arial"/>
                <a:ea typeface="Roboto"/>
              </a:rPr>
              <a:t>For the next 15 minutes, take a website you commonly use (Amazon, Google, Huff Po, etc.) and heavily modify it using the Chrome Developer Tools.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r>
              <a:rPr lang="en-US" sz="2400" strike="noStrike" dirty="0">
                <a:solidFill>
                  <a:srgbClr val="000000"/>
                </a:solidFill>
                <a:latin typeface="Arial"/>
                <a:ea typeface="Roboto"/>
              </a:rPr>
              <a:t>Be sure to at least modify: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400" strike="noStrike" dirty="0">
                <a:solidFill>
                  <a:srgbClr val="000000"/>
                </a:solidFill>
                <a:latin typeface="Arial"/>
                <a:ea typeface="Roboto"/>
              </a:rPr>
              <a:t> Content (Change words)</a:t>
            </a: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400" strike="noStrike" dirty="0">
                <a:solidFill>
                  <a:srgbClr val="000000"/>
                </a:solidFill>
                <a:latin typeface="Arial"/>
                <a:ea typeface="Roboto"/>
              </a:rPr>
              <a:t> Colors</a:t>
            </a: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400" strike="noStrike" dirty="0">
                <a:solidFill>
                  <a:srgbClr val="000000"/>
                </a:solidFill>
                <a:latin typeface="Arial"/>
                <a:ea typeface="Roboto"/>
              </a:rPr>
              <a:t> Spacing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r>
              <a:rPr lang="en-US" sz="2400" strike="noStrike" dirty="0">
                <a:solidFill>
                  <a:srgbClr val="000000"/>
                </a:solidFill>
                <a:latin typeface="Arial"/>
                <a:ea typeface="Roboto"/>
              </a:rPr>
              <a:t>Send a screenshot to the class’s slack channel when you’re done.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sp>
        <p:nvSpPr>
          <p:cNvPr id="10" name="CustomShape 3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&gt; YOUR TURN!!</a:t>
            </a:r>
            <a:endParaRPr/>
          </a:p>
        </p:txBody>
      </p:sp>
      <p:sp>
        <p:nvSpPr>
          <p:cNvPr id="11" name="CustomShape 4"/>
          <p:cNvSpPr/>
          <p:nvPr/>
        </p:nvSpPr>
        <p:spPr>
          <a:xfrm>
            <a:off x="2971800" y="124920"/>
            <a:ext cx="601956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Arial"/>
                <a:ea typeface="Roboto"/>
              </a:rPr>
              <a:t>Suggested Time: </a:t>
            </a:r>
            <a:r>
              <a:rPr lang="en-US" strike="noStrike">
                <a:solidFill>
                  <a:srgbClr val="000000"/>
                </a:solidFill>
                <a:latin typeface="Arial"/>
                <a:ea typeface="Roboto"/>
              </a:rPr>
              <a:t>15 min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815165597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FFFFFF"/>
                </a:solidFill>
                <a:latin typeface="Arial"/>
              </a:rPr>
              <a:t>CSS Resets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3344189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Shape 1"/>
          <p:cNvSpPr txBox="1"/>
          <p:nvPr/>
        </p:nvSpPr>
        <p:spPr>
          <a:xfrm>
            <a:off x="304920" y="0"/>
            <a:ext cx="85716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 dirty="0">
                <a:solidFill>
                  <a:srgbClr val="000000"/>
                </a:solidFill>
                <a:latin typeface="Arial"/>
              </a:rPr>
              <a:t>Loading Multiple CSS </a:t>
            </a: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Files ***(</a:t>
            </a:r>
            <a:r>
              <a:rPr lang="en-US" sz="2400" b="1" strike="noStrike" dirty="0">
                <a:solidFill>
                  <a:srgbClr val="000000"/>
                </a:solidFill>
                <a:latin typeface="Arial"/>
              </a:rPr>
              <a:t>Very Important!!!)***</a:t>
            </a:r>
            <a:endParaRPr dirty="0"/>
          </a:p>
        </p:txBody>
      </p:sp>
      <p:pic>
        <p:nvPicPr>
          <p:cNvPr id="7" name="Picture 3"/>
          <p:cNvPicPr/>
          <p:nvPr/>
        </p:nvPicPr>
        <p:blipFill>
          <a:blip r:embed="rId3"/>
          <a:stretch/>
        </p:blipFill>
        <p:spPr>
          <a:xfrm>
            <a:off x="331560" y="762120"/>
            <a:ext cx="8544960" cy="3141360"/>
          </a:xfrm>
          <a:prstGeom prst="rect">
            <a:avLst/>
          </a:prstGeom>
          <a:ln>
            <a:noFill/>
          </a:ln>
        </p:spPr>
      </p:pic>
      <p:sp>
        <p:nvSpPr>
          <p:cNvPr id="8" name="CustomShape 2"/>
          <p:cNvSpPr/>
          <p:nvPr/>
        </p:nvSpPr>
        <p:spPr>
          <a:xfrm>
            <a:off x="321480" y="3977280"/>
            <a:ext cx="8555040" cy="2270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trike="noStrike" dirty="0">
                <a:solidFill>
                  <a:srgbClr val="000000"/>
                </a:solidFill>
                <a:latin typeface="Arial"/>
              </a:rPr>
              <a:t> An incredibly powerful technique: deploying multiple CSS files simultaneously.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trike="noStrike" dirty="0">
                <a:solidFill>
                  <a:srgbClr val="000000"/>
                </a:solidFill>
                <a:latin typeface="Arial"/>
              </a:rPr>
              <a:t> This lets developers to create complex designs made up of abounding design elements. 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trike="noStrike" dirty="0">
                <a:solidFill>
                  <a:srgbClr val="000000"/>
                </a:solidFill>
                <a:latin typeface="Arial"/>
              </a:rPr>
              <a:t> Just remember: </a:t>
            </a:r>
            <a:r>
              <a:rPr lang="en-US" b="1" i="1" u="sng" strike="noStrike" dirty="0">
                <a:solidFill>
                  <a:srgbClr val="000000"/>
                </a:solidFill>
                <a:latin typeface="Arial"/>
              </a:rPr>
              <a:t>the loading order matters!!!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31798628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INSTRUCTOR DEMO!</a:t>
            </a:r>
            <a:endParaRPr/>
          </a:p>
        </p:txBody>
      </p:sp>
      <p:sp>
        <p:nvSpPr>
          <p:cNvPr id="263" name="CustomShape 2"/>
          <p:cNvSpPr/>
          <p:nvPr/>
        </p:nvSpPr>
        <p:spPr>
          <a:xfrm>
            <a:off x="304920" y="1447920"/>
            <a:ext cx="8534160" cy="342864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3600" b="1" i="1" strike="noStrike" dirty="0">
                <a:solidFill>
                  <a:srgbClr val="000000"/>
                </a:solidFill>
                <a:latin typeface="Arial"/>
                <a:ea typeface="Roboto"/>
              </a:rPr>
              <a:t>Instructor: Demo </a:t>
            </a:r>
            <a:endParaRPr dirty="0"/>
          </a:p>
          <a:p>
            <a:pPr algn="ctr">
              <a:lnSpc>
                <a:spcPct val="100000"/>
              </a:lnSpc>
            </a:pPr>
            <a:r>
              <a:rPr lang="en-US" sz="3600" i="1" strike="noStrike" dirty="0">
                <a:solidFill>
                  <a:srgbClr val="000000"/>
                </a:solidFill>
                <a:latin typeface="Arial"/>
                <a:ea typeface="Roboto"/>
              </a:rPr>
              <a:t>(1-3_CSSFiles.html | 3-MultipleCSS) </a:t>
            </a:r>
            <a:endParaRPr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What Browser?</a:t>
            </a:r>
            <a:endParaRPr/>
          </a:p>
        </p:txBody>
      </p:sp>
      <p:sp>
        <p:nvSpPr>
          <p:cNvPr id="9" name="CustomShape 2"/>
          <p:cNvSpPr/>
          <p:nvPr/>
        </p:nvSpPr>
        <p:spPr>
          <a:xfrm>
            <a:off x="457200" y="1600200"/>
            <a:ext cx="8229240" cy="3504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3000" i="1" strike="noStrike">
                <a:solidFill>
                  <a:srgbClr val="000000"/>
                </a:solidFill>
                <a:latin typeface="Arial"/>
                <a:ea typeface="Roboto"/>
              </a:rPr>
              <a:t>By a show of hands…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4200" b="1" i="1" strike="noStrike">
                <a:solidFill>
                  <a:srgbClr val="000000"/>
                </a:solidFill>
                <a:latin typeface="Arial"/>
                <a:ea typeface="Roboto"/>
              </a:rPr>
              <a:t>Which browser do you use?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351285932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E2D9DB-F83C-244F-A87A-53E226222B0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DC5305-6AFA-7742-A171-BF3AAEECB7E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slide.url=https://www.polleverywhere.com/free_text_polls/3ZX2MhcYNa1HxYz">
            <a:extLst>
              <a:ext uri="{FF2B5EF4-FFF2-40B4-BE49-F238E27FC236}">
                <a16:creationId xmlns:a16="http://schemas.microsoft.com/office/drawing/2014/main" id="{E889918D-2BA7-0444-8DFC-F94B648BD0B3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" y="63500"/>
            <a:ext cx="9017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6564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Shape 1"/>
          <p:cNvSpPr txBox="1"/>
          <p:nvPr/>
        </p:nvSpPr>
        <p:spPr>
          <a:xfrm>
            <a:off x="304920" y="0"/>
            <a:ext cx="708624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Battle of the Browsers</a:t>
            </a:r>
            <a:endParaRPr/>
          </a:p>
        </p:txBody>
      </p:sp>
      <p:pic>
        <p:nvPicPr>
          <p:cNvPr id="6" name="Picture 5"/>
          <p:cNvPicPr/>
          <p:nvPr/>
        </p:nvPicPr>
        <p:blipFill>
          <a:blip r:embed="rId3"/>
          <a:stretch/>
        </p:blipFill>
        <p:spPr>
          <a:xfrm>
            <a:off x="304920" y="1003320"/>
            <a:ext cx="3809520" cy="5057280"/>
          </a:xfrm>
          <a:prstGeom prst="rect">
            <a:avLst/>
          </a:prstGeom>
          <a:ln>
            <a:noFill/>
          </a:ln>
        </p:spPr>
      </p:pic>
      <p:sp>
        <p:nvSpPr>
          <p:cNvPr id="7" name="CustomShape 2"/>
          <p:cNvSpPr/>
          <p:nvPr/>
        </p:nvSpPr>
        <p:spPr>
          <a:xfrm>
            <a:off x="4343400" y="1307880"/>
            <a:ext cx="4701960" cy="4114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/>
              </a:rPr>
              <a:t> Under the hood, web browsers often </a:t>
            </a:r>
            <a:r>
              <a:rPr lang="en-US" sz="2200" b="1" u="sng" strike="noStrike" dirty="0">
                <a:solidFill>
                  <a:srgbClr val="000000"/>
                </a:solidFill>
                <a:latin typeface="Arial"/>
              </a:rPr>
              <a:t>render web pages differently</a:t>
            </a:r>
            <a:r>
              <a:rPr lang="en-US" sz="2200" strike="noStrike" dirty="0">
                <a:solidFill>
                  <a:srgbClr val="000000"/>
                </a:solidFill>
                <a:latin typeface="Arial"/>
              </a:rPr>
              <a:t> than their competition.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/>
              </a:rPr>
              <a:t> These disparities could mean HTML/CSS displaying differently in each web client.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/>
              </a:rPr>
              <a:t> Because of these potential divergences, web developers need to make their websites </a:t>
            </a:r>
            <a:r>
              <a:rPr lang="en-US" sz="2200" b="1" u="sng" strike="noStrike" dirty="0">
                <a:solidFill>
                  <a:srgbClr val="000000"/>
                </a:solidFill>
                <a:latin typeface="Arial"/>
              </a:rPr>
              <a:t>cross-browser compatible</a:t>
            </a:r>
            <a:r>
              <a:rPr lang="en-US" sz="2200" strike="noStrike" dirty="0">
                <a:solidFill>
                  <a:srgbClr val="000000"/>
                </a:solidFill>
                <a:latin typeface="Arial"/>
              </a:rPr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3825992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Shape 1"/>
          <p:cNvSpPr txBox="1"/>
          <p:nvPr/>
        </p:nvSpPr>
        <p:spPr>
          <a:xfrm>
            <a:off x="304920" y="0"/>
            <a:ext cx="708624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Reset.css (or Normalize.css)</a:t>
            </a:r>
            <a:endParaRPr/>
          </a:p>
        </p:txBody>
      </p:sp>
      <p:pic>
        <p:nvPicPr>
          <p:cNvPr id="8" name="Picture 4"/>
          <p:cNvPicPr/>
          <p:nvPr/>
        </p:nvPicPr>
        <p:blipFill>
          <a:blip r:embed="rId3"/>
          <a:stretch/>
        </p:blipFill>
        <p:spPr>
          <a:xfrm>
            <a:off x="1143000" y="783720"/>
            <a:ext cx="6867000" cy="367272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9" name="CustomShape 2"/>
          <p:cNvSpPr/>
          <p:nvPr/>
        </p:nvSpPr>
        <p:spPr>
          <a:xfrm>
            <a:off x="152280" y="4586760"/>
            <a:ext cx="8882280" cy="1812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2200" strike="noStrike" dirty="0" err="1">
                <a:solidFill>
                  <a:srgbClr val="000000"/>
                </a:solidFill>
                <a:latin typeface="Arial"/>
              </a:rPr>
              <a:t>Reset.css</a:t>
            </a:r>
            <a:r>
              <a:rPr lang="en-US" sz="2200" strike="noStrike" dirty="0">
                <a:solidFill>
                  <a:srgbClr val="000000"/>
                </a:solidFill>
                <a:latin typeface="Arial"/>
              </a:rPr>
              <a:t> will “reset” all browser-specific CSS. This means your site will appear the same in all browsers.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/>
              </a:rPr>
              <a:t> However, you will have to re-style everything yourself.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78413662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INSTRUCTOR DEMO!</a:t>
            </a:r>
            <a:endParaRPr/>
          </a:p>
        </p:txBody>
      </p:sp>
      <p:sp>
        <p:nvSpPr>
          <p:cNvPr id="273" name="CustomShape 2"/>
          <p:cNvSpPr/>
          <p:nvPr/>
        </p:nvSpPr>
        <p:spPr>
          <a:xfrm>
            <a:off x="304920" y="1447920"/>
            <a:ext cx="8534160" cy="342864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3600" b="1" i="1" strike="noStrike" dirty="0">
                <a:solidFill>
                  <a:srgbClr val="000000"/>
                </a:solidFill>
                <a:latin typeface="Arial"/>
                <a:ea typeface="Roboto"/>
              </a:rPr>
              <a:t>Instructor: Demo </a:t>
            </a:r>
            <a:endParaRPr dirty="0"/>
          </a:p>
          <a:p>
            <a:pPr algn="ctr">
              <a:lnSpc>
                <a:spcPct val="100000"/>
              </a:lnSpc>
            </a:pPr>
            <a:r>
              <a:rPr lang="en-US" sz="3600" i="1" strike="noStrike" dirty="0">
                <a:solidFill>
                  <a:srgbClr val="000000"/>
                </a:solidFill>
                <a:latin typeface="Arial"/>
                <a:ea typeface="Roboto"/>
              </a:rPr>
              <a:t>(</a:t>
            </a:r>
            <a:r>
              <a:rPr lang="en-US" sz="3600" i="1" strike="noStrike" dirty="0" err="1">
                <a:solidFill>
                  <a:srgbClr val="000000"/>
                </a:solidFill>
                <a:latin typeface="Arial"/>
                <a:ea typeface="Roboto"/>
              </a:rPr>
              <a:t>Example.html</a:t>
            </a:r>
            <a:r>
              <a:rPr lang="en-US" sz="3600" i="1" strike="noStrike" dirty="0">
                <a:solidFill>
                  <a:srgbClr val="000000"/>
                </a:solidFill>
                <a:latin typeface="Arial"/>
                <a:ea typeface="Roboto"/>
              </a:rPr>
              <a:t> | 4-ResetCSS) </a:t>
            </a:r>
            <a:endParaRPr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stomShape 1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Why CSS Resets Matter</a:t>
            </a:r>
            <a:endParaRPr/>
          </a:p>
        </p:txBody>
      </p:sp>
      <p:sp>
        <p:nvSpPr>
          <p:cNvPr id="7" name="CustomShape 2"/>
          <p:cNvSpPr/>
          <p:nvPr/>
        </p:nvSpPr>
        <p:spPr>
          <a:xfrm>
            <a:off x="0" y="1307880"/>
            <a:ext cx="9045000" cy="3809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  <a:buFont typeface="Calibri Light"/>
              <a:buAutoNum type="arabicPeriod"/>
            </a:pPr>
            <a:r>
              <a:rPr lang="en-US" sz="2200" strike="noStrike" dirty="0">
                <a:solidFill>
                  <a:srgbClr val="000000"/>
                </a:solidFill>
                <a:latin typeface="Arial"/>
              </a:rPr>
              <a:t> It’s important for creating browser-compatible websites</a:t>
            </a:r>
            <a:endParaRPr lang="en-US" dirty="0"/>
          </a:p>
          <a:p>
            <a:pPr>
              <a:lnSpc>
                <a:spcPct val="100000"/>
              </a:lnSpc>
              <a:buFont typeface="Calibri Light"/>
              <a:buAutoNum type="arabicPeriod"/>
            </a:pPr>
            <a:endParaRPr dirty="0"/>
          </a:p>
          <a:p>
            <a:pPr>
              <a:lnSpc>
                <a:spcPct val="100000"/>
              </a:lnSpc>
              <a:buFont typeface="Calibri Light"/>
              <a:buAutoNum type="arabicPeriod"/>
            </a:pPr>
            <a:r>
              <a:rPr lang="en-US" sz="2200" strike="noStrike" dirty="0">
                <a:solidFill>
                  <a:srgbClr val="000000"/>
                </a:solidFill>
                <a:latin typeface="Arial"/>
              </a:rPr>
              <a:t> It’s an example of using someone else’s CSS in </a:t>
            </a:r>
            <a:r>
              <a:rPr lang="en-US" sz="2200" i="1" u="sng" strike="noStrike" dirty="0">
                <a:solidFill>
                  <a:srgbClr val="000000"/>
                </a:solidFill>
                <a:latin typeface="Arial"/>
              </a:rPr>
              <a:t>your </a:t>
            </a:r>
            <a:r>
              <a:rPr lang="en-US" sz="2200" strike="noStrike" dirty="0">
                <a:solidFill>
                  <a:srgbClr val="000000"/>
                </a:solidFill>
                <a:latin typeface="Arial"/>
              </a:rPr>
              <a:t>website!!!</a:t>
            </a:r>
            <a:endParaRPr lang="en-US" dirty="0"/>
          </a:p>
          <a:p>
            <a:pPr>
              <a:lnSpc>
                <a:spcPct val="100000"/>
              </a:lnSpc>
              <a:buFont typeface="Calibri Light"/>
              <a:buAutoNum type="arabicPeriod"/>
            </a:pPr>
            <a:endParaRPr dirty="0"/>
          </a:p>
          <a:p>
            <a:pPr>
              <a:lnSpc>
                <a:spcPct val="100000"/>
              </a:lnSpc>
              <a:buFont typeface="Calibri Light"/>
              <a:buAutoNum type="arabicPeriod"/>
            </a:pPr>
            <a:r>
              <a:rPr lang="en-US" sz="2200" strike="noStrike" dirty="0">
                <a:solidFill>
                  <a:srgbClr val="000000"/>
                </a:solidFill>
                <a:latin typeface="Arial"/>
              </a:rPr>
              <a:t> It’s a common Front-End Developer Interview question.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7881568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&gt; YOUR TURN!!</a:t>
            </a:r>
            <a:endParaRPr/>
          </a:p>
        </p:txBody>
      </p:sp>
      <p:sp>
        <p:nvSpPr>
          <p:cNvPr id="5" name="CustomShape 2"/>
          <p:cNvSpPr/>
          <p:nvPr/>
        </p:nvSpPr>
        <p:spPr>
          <a:xfrm>
            <a:off x="-11880" y="689760"/>
            <a:ext cx="9155520" cy="56260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" name="CustomShape 3"/>
          <p:cNvSpPr/>
          <p:nvPr/>
        </p:nvSpPr>
        <p:spPr>
          <a:xfrm>
            <a:off x="304920" y="914400"/>
            <a:ext cx="8686440" cy="2650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 dirty="0">
                <a:solidFill>
                  <a:srgbClr val="000000"/>
                </a:solidFill>
                <a:latin typeface="Arial"/>
                <a:ea typeface="Roboto"/>
              </a:rPr>
              <a:t>Assignment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r>
              <a:rPr lang="en-US" sz="2400" strike="noStrike" dirty="0">
                <a:solidFill>
                  <a:srgbClr val="000000"/>
                </a:solidFill>
                <a:latin typeface="Arial"/>
                <a:ea typeface="Roboto"/>
              </a:rPr>
              <a:t>Follow the instructions given via Slack to incorporate a </a:t>
            </a:r>
            <a:r>
              <a:rPr lang="en-US" sz="2400" b="1" strike="noStrike" dirty="0" err="1">
                <a:solidFill>
                  <a:srgbClr val="000000"/>
                </a:solidFill>
                <a:latin typeface="Arial"/>
                <a:ea typeface="Roboto"/>
              </a:rPr>
              <a:t>reset.css</a:t>
            </a:r>
            <a:r>
              <a:rPr lang="en-US" sz="2400" strike="noStrike" dirty="0">
                <a:solidFill>
                  <a:srgbClr val="000000"/>
                </a:solidFill>
                <a:latin typeface="Arial"/>
                <a:ea typeface="Roboto"/>
              </a:rPr>
              <a:t> file into a basic HTML file. 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r>
              <a:rPr lang="en-US" sz="2400" strike="noStrike" dirty="0">
                <a:solidFill>
                  <a:srgbClr val="000000"/>
                </a:solidFill>
                <a:latin typeface="Arial"/>
                <a:ea typeface="Roboto"/>
              </a:rPr>
              <a:t>Note the impact the reset file makes after its inclusion.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sp>
        <p:nvSpPr>
          <p:cNvPr id="9" name="CustomShape 4"/>
          <p:cNvSpPr/>
          <p:nvPr/>
        </p:nvSpPr>
        <p:spPr>
          <a:xfrm>
            <a:off x="2971800" y="124920"/>
            <a:ext cx="601956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Arial"/>
                <a:ea typeface="Roboto"/>
              </a:rPr>
              <a:t>Suggested Time: </a:t>
            </a:r>
            <a:r>
              <a:rPr lang="en-US" strike="noStrike">
                <a:solidFill>
                  <a:srgbClr val="000000"/>
                </a:solidFill>
                <a:latin typeface="Arial"/>
                <a:ea typeface="Roboto"/>
              </a:rPr>
              <a:t>10 min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07270478"/>
      </p:ext>
    </p:extLst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FFFFFF"/>
                </a:solidFill>
                <a:latin typeface="Arial"/>
              </a:rPr>
              <a:t>To the Web with GitHub!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5415455"/>
      </p:ext>
    </p:extLst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stomShape 1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The Internet</a:t>
            </a:r>
            <a:endParaRPr/>
          </a:p>
        </p:txBody>
      </p:sp>
      <p:sp>
        <p:nvSpPr>
          <p:cNvPr id="7" name="CustomShape 2"/>
          <p:cNvSpPr/>
          <p:nvPr/>
        </p:nvSpPr>
        <p:spPr>
          <a:xfrm>
            <a:off x="409320" y="5518080"/>
            <a:ext cx="8610120" cy="653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 algn="ctr">
              <a:lnSpc>
                <a:spcPct val="100000"/>
              </a:lnSpc>
            </a:pPr>
            <a:r>
              <a:rPr lang="en-US" sz="2200" b="1" strike="noStrike">
                <a:solidFill>
                  <a:srgbClr val="000000"/>
                </a:solidFill>
                <a:latin typeface="Arial"/>
              </a:rPr>
              <a:t>A deep and complex diagram above on how the internet works.</a:t>
            </a:r>
            <a:endParaRPr/>
          </a:p>
        </p:txBody>
      </p:sp>
      <p:pic>
        <p:nvPicPr>
          <p:cNvPr id="10" name="Picture 2"/>
          <p:cNvPicPr/>
          <p:nvPr/>
        </p:nvPicPr>
        <p:blipFill>
          <a:blip r:embed="rId3"/>
          <a:stretch/>
        </p:blipFill>
        <p:spPr>
          <a:xfrm>
            <a:off x="808560" y="945360"/>
            <a:ext cx="7812000" cy="428076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4375053"/>
      </p:ext>
    </p:extLst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stomShape 1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The World Will See Our Greatness!</a:t>
            </a:r>
            <a:endParaRPr/>
          </a:p>
        </p:txBody>
      </p:sp>
      <p:sp>
        <p:nvSpPr>
          <p:cNvPr id="8" name="CustomShape 2"/>
          <p:cNvSpPr/>
          <p:nvPr/>
        </p:nvSpPr>
        <p:spPr>
          <a:xfrm>
            <a:off x="409320" y="5233680"/>
            <a:ext cx="8610120" cy="106437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US" sz="2000" b="1" strike="noStrike" dirty="0">
                <a:solidFill>
                  <a:srgbClr val="000000"/>
                </a:solidFill>
                <a:latin typeface="Arial"/>
              </a:rPr>
              <a:t>GitHub provides hosting for static websites – </a:t>
            </a:r>
            <a:r>
              <a:rPr lang="en-US" sz="2000" strike="noStrike" dirty="0">
                <a:solidFill>
                  <a:srgbClr val="000000"/>
                </a:solidFill>
                <a:latin typeface="Arial"/>
              </a:rPr>
              <a:t>which means we can </a:t>
            </a:r>
            <a:r>
              <a:rPr lang="en-US" sz="2000" u="sng" strike="noStrike" dirty="0">
                <a:solidFill>
                  <a:srgbClr val="000000"/>
                </a:solidFill>
                <a:latin typeface="Arial"/>
              </a:rPr>
              <a:t>deploy</a:t>
            </a:r>
            <a:r>
              <a:rPr lang="en-US" sz="2000" strike="noStrike" dirty="0">
                <a:solidFill>
                  <a:srgbClr val="000000"/>
                </a:solidFill>
                <a:latin typeface="Arial"/>
              </a:rPr>
              <a:t> our websites and applications onto their servers for the world to see. </a:t>
            </a:r>
            <a:endParaRPr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9380" y="988860"/>
            <a:ext cx="635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597103"/>
      </p:ext>
    </p:extLst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Together Now…</a:t>
            </a:r>
            <a:endParaRPr/>
          </a:p>
        </p:txBody>
      </p:sp>
      <p:sp>
        <p:nvSpPr>
          <p:cNvPr id="7" name="CustomShape 2"/>
          <p:cNvSpPr/>
          <p:nvPr/>
        </p:nvSpPr>
        <p:spPr>
          <a:xfrm>
            <a:off x="304920" y="2590920"/>
            <a:ext cx="8534160" cy="185779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6000" b="1" i="1" strike="noStrike" dirty="0">
                <a:solidFill>
                  <a:srgbClr val="000000"/>
                </a:solidFill>
                <a:latin typeface="Arial"/>
                <a:ea typeface="Roboto"/>
              </a:rPr>
              <a:t>Let’s all login to GitHub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08906293"/>
      </p:ext>
    </p:extLst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INSTRUCTOR DEMO!</a:t>
            </a:r>
            <a:endParaRPr/>
          </a:p>
        </p:txBody>
      </p:sp>
      <p:sp>
        <p:nvSpPr>
          <p:cNvPr id="295" name="CustomShape 2"/>
          <p:cNvSpPr/>
          <p:nvPr/>
        </p:nvSpPr>
        <p:spPr>
          <a:xfrm>
            <a:off x="304920" y="1447920"/>
            <a:ext cx="8534160" cy="342864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3600" b="1" i="1" strike="noStrike" dirty="0">
                <a:solidFill>
                  <a:srgbClr val="000000"/>
                </a:solidFill>
                <a:latin typeface="Arial"/>
                <a:ea typeface="Roboto"/>
              </a:rPr>
              <a:t>Instructor: Demo </a:t>
            </a:r>
            <a:endParaRPr dirty="0"/>
          </a:p>
          <a:p>
            <a:pPr algn="ctr">
              <a:lnSpc>
                <a:spcPct val="100000"/>
              </a:lnSpc>
            </a:pPr>
            <a:r>
              <a:rPr lang="en-US" sz="3600" i="1" strike="noStrike" dirty="0">
                <a:solidFill>
                  <a:srgbClr val="000000"/>
                </a:solidFill>
                <a:latin typeface="Arial"/>
                <a:ea typeface="Roboto"/>
              </a:rPr>
              <a:t>(GitHub Pages Deployment - Personal) </a:t>
            </a:r>
            <a:endParaRPr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55FA0-3AC8-5146-AE63-03C8907DB95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B24527-E06A-B041-B043-AEF9B146CBF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slide.url=https://www.polleverywhere.com/free_text_polls/6f91lyAT2cWcONG">
            <a:extLst>
              <a:ext uri="{FF2B5EF4-FFF2-40B4-BE49-F238E27FC236}">
                <a16:creationId xmlns:a16="http://schemas.microsoft.com/office/drawing/2014/main" id="{DEEF9DE4-166A-7F4D-BA9F-FA7AC0534D26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" y="63500"/>
            <a:ext cx="9017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27657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/>
          <p:cNvSpPr/>
          <p:nvPr/>
        </p:nvSpPr>
        <p:spPr>
          <a:xfrm>
            <a:off x="304920" y="97920"/>
            <a:ext cx="72568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 dirty="0">
                <a:solidFill>
                  <a:srgbClr val="000000"/>
                </a:solidFill>
                <a:latin typeface="Arial"/>
              </a:rPr>
              <a:t>Deploying Static Personal Site </a:t>
            </a:r>
            <a:r>
              <a:rPr lang="mr-IN" sz="2400" b="1" strike="noStrike" dirty="0">
                <a:solidFill>
                  <a:srgbClr val="000000"/>
                </a:solidFill>
                <a:latin typeface="Arial"/>
              </a:rPr>
              <a:t>–</a:t>
            </a:r>
            <a:r>
              <a:rPr lang="en-US" sz="2400" b="1" strike="noStrike" dirty="0">
                <a:solidFill>
                  <a:srgbClr val="000000"/>
                </a:solidFill>
                <a:latin typeface="Arial"/>
              </a:rPr>
              <a:t> GitHub Pages</a:t>
            </a:r>
            <a:endParaRPr dirty="0"/>
          </a:p>
        </p:txBody>
      </p:sp>
      <p:sp>
        <p:nvSpPr>
          <p:cNvPr id="5" name="CustomShape 2"/>
          <p:cNvSpPr/>
          <p:nvPr/>
        </p:nvSpPr>
        <p:spPr>
          <a:xfrm>
            <a:off x="409320" y="783720"/>
            <a:ext cx="8610120" cy="510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US" sz="2000" b="1" strike="noStrike" dirty="0">
                <a:solidFill>
                  <a:srgbClr val="000000"/>
                </a:solidFill>
                <a:latin typeface="Arial"/>
              </a:rPr>
              <a:t>Basic Steps:</a:t>
            </a:r>
          </a:p>
          <a:p>
            <a:pPr>
              <a:lnSpc>
                <a:spcPct val="100000"/>
              </a:lnSpc>
            </a:pPr>
            <a:endParaRPr lang="en-US" sz="2000" b="1" dirty="0">
              <a:solidFill>
                <a:srgbClr val="000000"/>
              </a:solidFill>
              <a:latin typeface="Arial"/>
            </a:endParaRP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2400" dirty="0"/>
              <a:t>Create a new repo that is named `_username_.</a:t>
            </a:r>
            <a:r>
              <a:rPr lang="en-US" sz="2400" dirty="0" err="1"/>
              <a:t>github.io</a:t>
            </a:r>
            <a:r>
              <a:rPr lang="en-US" sz="2400" dirty="0"/>
              <a:t>`  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endParaRPr lang="en-US" sz="2400" dirty="0"/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2400" dirty="0"/>
              <a:t>Navigate into a folder and clone the repo into it  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endParaRPr lang="en-US" sz="2400" dirty="0"/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2400" dirty="0"/>
              <a:t>Build your files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endParaRPr lang="en-US" sz="2400" dirty="0"/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2400" dirty="0"/>
              <a:t>Add, commit, and push your changes into the repository</a:t>
            </a:r>
            <a:endParaRPr sz="2400"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22529645"/>
      </p:ext>
    </p:extLst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stomShape 1"/>
          <p:cNvSpPr/>
          <p:nvPr/>
        </p:nvSpPr>
        <p:spPr>
          <a:xfrm>
            <a:off x="-11880" y="689760"/>
            <a:ext cx="9155520" cy="56260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" name="CustomShape 2"/>
          <p:cNvSpPr/>
          <p:nvPr/>
        </p:nvSpPr>
        <p:spPr>
          <a:xfrm>
            <a:off x="304920" y="914400"/>
            <a:ext cx="8686440" cy="301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 dirty="0">
                <a:solidFill>
                  <a:srgbClr val="000000"/>
                </a:solidFill>
                <a:latin typeface="Arial"/>
                <a:ea typeface="Roboto"/>
              </a:rPr>
              <a:t>Assignment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r>
              <a:rPr lang="en-US" sz="2400" strike="noStrike" dirty="0">
                <a:solidFill>
                  <a:srgbClr val="000000"/>
                </a:solidFill>
                <a:latin typeface="Arial"/>
                <a:ea typeface="Roboto"/>
              </a:rPr>
              <a:t>Time to take your newfangled website and deploy it to the cloud</a:t>
            </a:r>
            <a:r>
              <a:rPr lang="en-US" sz="2400" dirty="0">
                <a:solidFill>
                  <a:srgbClr val="000000"/>
                </a:solidFill>
                <a:latin typeface="Arial"/>
                <a:ea typeface="Roboto"/>
              </a:rPr>
              <a:t> (in this case, GitHub Pages).</a:t>
            </a:r>
            <a:endParaRPr lang="en-US" sz="2400" strike="noStrike" dirty="0">
              <a:solidFill>
                <a:srgbClr val="000000"/>
              </a:solidFill>
              <a:latin typeface="Arial"/>
              <a:ea typeface="Roboto"/>
            </a:endParaRPr>
          </a:p>
          <a:p>
            <a:pPr>
              <a:lnSpc>
                <a:spcPct val="100000"/>
              </a:lnSpc>
            </a:pPr>
            <a:endParaRPr lang="en-US" sz="2400" dirty="0">
              <a:solidFill>
                <a:srgbClr val="000000"/>
              </a:solidFill>
              <a:latin typeface="Arial"/>
              <a:ea typeface="Roboto"/>
            </a:endParaRPr>
          </a:p>
          <a:p>
            <a:pPr>
              <a:lnSpc>
                <a:spcPct val="100000"/>
              </a:lnSpc>
            </a:pPr>
            <a:r>
              <a:rPr lang="en-US" sz="2400" strike="noStrike" dirty="0">
                <a:solidFill>
                  <a:srgbClr val="000000"/>
                </a:solidFill>
                <a:latin typeface="Arial"/>
                <a:ea typeface="Roboto"/>
              </a:rPr>
              <a:t>Additional instructions to be sent via Slack.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sp>
        <p:nvSpPr>
          <p:cNvPr id="8" name="CustomShape 3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&gt; YOUR TURN!!</a:t>
            </a:r>
            <a:endParaRPr/>
          </a:p>
        </p:txBody>
      </p:sp>
      <p:sp>
        <p:nvSpPr>
          <p:cNvPr id="9" name="CustomShape 4"/>
          <p:cNvSpPr/>
          <p:nvPr/>
        </p:nvSpPr>
        <p:spPr>
          <a:xfrm>
            <a:off x="2971800" y="124920"/>
            <a:ext cx="601956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 b="1" strike="noStrike" dirty="0">
                <a:solidFill>
                  <a:srgbClr val="000000"/>
                </a:solidFill>
                <a:latin typeface="Arial"/>
                <a:ea typeface="Roboto"/>
              </a:rPr>
              <a:t>Suggested Time: </a:t>
            </a:r>
            <a:r>
              <a:rPr lang="en-US" strike="noStrike" dirty="0">
                <a:solidFill>
                  <a:srgbClr val="000000"/>
                </a:solidFill>
                <a:latin typeface="Arial"/>
                <a:ea typeface="Roboto"/>
              </a:rPr>
              <a:t>15 min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09356598"/>
      </p:ext>
    </p:extLst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INSTRUCTOR DEMO!</a:t>
            </a:r>
            <a:endParaRPr/>
          </a:p>
        </p:txBody>
      </p:sp>
      <p:sp>
        <p:nvSpPr>
          <p:cNvPr id="295" name="CustomShape 2"/>
          <p:cNvSpPr/>
          <p:nvPr/>
        </p:nvSpPr>
        <p:spPr>
          <a:xfrm>
            <a:off x="304920" y="1447920"/>
            <a:ext cx="8534160" cy="342864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3600" b="1" i="1" strike="noStrike" dirty="0">
                <a:solidFill>
                  <a:srgbClr val="000000"/>
                </a:solidFill>
                <a:latin typeface="Arial"/>
                <a:ea typeface="Roboto"/>
              </a:rPr>
              <a:t>Instructor: Demo </a:t>
            </a:r>
            <a:endParaRPr dirty="0"/>
          </a:p>
          <a:p>
            <a:pPr algn="ctr">
              <a:lnSpc>
                <a:spcPct val="100000"/>
              </a:lnSpc>
            </a:pPr>
            <a:r>
              <a:rPr lang="en-US" sz="3600" i="1" strike="noStrike" dirty="0">
                <a:solidFill>
                  <a:srgbClr val="000000"/>
                </a:solidFill>
                <a:latin typeface="Arial"/>
                <a:ea typeface="Roboto"/>
              </a:rPr>
              <a:t>(GitHub Pages Deployment - Project)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3591868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stomShape 1"/>
          <p:cNvSpPr/>
          <p:nvPr/>
        </p:nvSpPr>
        <p:spPr>
          <a:xfrm>
            <a:off x="304920" y="97920"/>
            <a:ext cx="72568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 dirty="0">
                <a:solidFill>
                  <a:srgbClr val="000000"/>
                </a:solidFill>
                <a:latin typeface="Arial"/>
              </a:rPr>
              <a:t>Deploying </a:t>
            </a:r>
            <a:r>
              <a:rPr lang="en-US" sz="2400" b="1" dirty="0">
                <a:solidFill>
                  <a:srgbClr val="000000"/>
                </a:solidFill>
                <a:latin typeface="Arial"/>
              </a:rPr>
              <a:t>a </a:t>
            </a:r>
            <a:r>
              <a:rPr lang="en-US" sz="2400" b="1" strike="noStrike" dirty="0">
                <a:solidFill>
                  <a:srgbClr val="000000"/>
                </a:solidFill>
                <a:latin typeface="Arial"/>
              </a:rPr>
              <a:t>Static </a:t>
            </a:r>
            <a:r>
              <a:rPr lang="en-US" sz="2400" b="1" dirty="0">
                <a:solidFill>
                  <a:srgbClr val="000000"/>
                </a:solidFill>
                <a:latin typeface="Arial"/>
              </a:rPr>
              <a:t>Project </a:t>
            </a:r>
            <a:r>
              <a:rPr lang="en-US" sz="2400" b="1" strike="noStrike" dirty="0">
                <a:solidFill>
                  <a:srgbClr val="000000"/>
                </a:solidFill>
                <a:latin typeface="Arial"/>
              </a:rPr>
              <a:t>Site </a:t>
            </a:r>
            <a:r>
              <a:rPr lang="mr-IN" sz="2400" b="1" strike="noStrike" dirty="0">
                <a:solidFill>
                  <a:srgbClr val="000000"/>
                </a:solidFill>
                <a:latin typeface="Arial"/>
              </a:rPr>
              <a:t>–</a:t>
            </a:r>
            <a:r>
              <a:rPr lang="en-US" sz="2400" b="1" strike="noStrike" dirty="0">
                <a:solidFill>
                  <a:srgbClr val="000000"/>
                </a:solidFill>
                <a:latin typeface="Arial"/>
              </a:rPr>
              <a:t> GitHub Pages</a:t>
            </a:r>
            <a:endParaRPr dirty="0"/>
          </a:p>
        </p:txBody>
      </p:sp>
      <p:sp>
        <p:nvSpPr>
          <p:cNvPr id="11" name="CustomShape 2"/>
          <p:cNvSpPr/>
          <p:nvPr/>
        </p:nvSpPr>
        <p:spPr>
          <a:xfrm>
            <a:off x="409320" y="783720"/>
            <a:ext cx="8610120" cy="510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US" sz="2000" b="1" strike="noStrike" dirty="0">
                <a:solidFill>
                  <a:srgbClr val="000000"/>
                </a:solidFill>
                <a:latin typeface="Arial"/>
              </a:rPr>
              <a:t>Basic Steps:</a:t>
            </a:r>
          </a:p>
          <a:p>
            <a:pPr>
              <a:lnSpc>
                <a:spcPct val="100000"/>
              </a:lnSpc>
            </a:pPr>
            <a:endParaRPr lang="en-US" sz="2000" b="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dirty="0"/>
              <a:t> 1. Create a new repository on your GitHub account. You can name this repository whatever you would like.  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2. Once inside of the repository, create a new file and name it `</a:t>
            </a:r>
            <a:r>
              <a:rPr lang="en-US" dirty="0" err="1"/>
              <a:t>index.html</a:t>
            </a:r>
            <a:r>
              <a:rPr lang="en-US" dirty="0"/>
              <a:t>`  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3. Add some very basic HTML into this file, save it, and then navigate into your repository's Settings tab. 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4. Scroll down to the GitHub Pages section and then, in the section labeled "Source", select that you would like to use the master branch as your source.  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5. Navigate to `&lt;username&gt;.</a:t>
            </a:r>
            <a:r>
              <a:rPr lang="en-US" dirty="0" err="1"/>
              <a:t>github.io</a:t>
            </a:r>
            <a:r>
              <a:rPr lang="en-US" dirty="0"/>
              <a:t>/&lt;</a:t>
            </a:r>
            <a:r>
              <a:rPr lang="en-US" dirty="0" err="1"/>
              <a:t>repositoryname</a:t>
            </a:r>
            <a:r>
              <a:rPr lang="en-US" dirty="0"/>
              <a:t>&gt;` and you will find that your new web page has gone live!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76140146"/>
      </p:ext>
    </p:extLst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/>
          <p:cNvSpPr/>
          <p:nvPr/>
        </p:nvSpPr>
        <p:spPr>
          <a:xfrm>
            <a:off x="-11880" y="689760"/>
            <a:ext cx="9155520" cy="56260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" name="CustomShape 2"/>
          <p:cNvSpPr/>
          <p:nvPr/>
        </p:nvSpPr>
        <p:spPr>
          <a:xfrm>
            <a:off x="304920" y="914400"/>
            <a:ext cx="8686440" cy="301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 dirty="0">
                <a:solidFill>
                  <a:srgbClr val="000000"/>
                </a:solidFill>
                <a:latin typeface="Arial"/>
                <a:ea typeface="Roboto"/>
              </a:rPr>
              <a:t>Assignment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r>
              <a:rPr lang="en-US" sz="2400" strike="noStrike" dirty="0">
                <a:solidFill>
                  <a:srgbClr val="000000"/>
                </a:solidFill>
                <a:latin typeface="Arial"/>
                <a:ea typeface="Roboto"/>
              </a:rPr>
              <a:t>Build a newfangled website, and deploy it to GitHub Pages as a project instead of a personal site.</a:t>
            </a:r>
          </a:p>
          <a:p>
            <a:pPr>
              <a:lnSpc>
                <a:spcPct val="100000"/>
              </a:lnSpc>
            </a:pPr>
            <a:endParaRPr lang="en-US" sz="2400" dirty="0">
              <a:solidFill>
                <a:srgbClr val="000000"/>
              </a:solidFill>
              <a:latin typeface="Arial"/>
              <a:ea typeface="Roboto"/>
            </a:endParaRPr>
          </a:p>
          <a:p>
            <a:pPr>
              <a:lnSpc>
                <a:spcPct val="100000"/>
              </a:lnSpc>
            </a:pPr>
            <a:r>
              <a:rPr lang="en-US" sz="2400" strike="noStrike" dirty="0">
                <a:solidFill>
                  <a:srgbClr val="000000"/>
                </a:solidFill>
                <a:latin typeface="Arial"/>
                <a:ea typeface="Roboto"/>
              </a:rPr>
              <a:t>Additional instructions to be sent via Slack.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sp>
        <p:nvSpPr>
          <p:cNvPr id="6" name="CustomShape 3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&gt; YOUR TURN!!</a:t>
            </a:r>
            <a:endParaRPr/>
          </a:p>
        </p:txBody>
      </p:sp>
      <p:sp>
        <p:nvSpPr>
          <p:cNvPr id="7" name="CustomShape 4"/>
          <p:cNvSpPr/>
          <p:nvPr/>
        </p:nvSpPr>
        <p:spPr>
          <a:xfrm>
            <a:off x="2971800" y="124920"/>
            <a:ext cx="601956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 b="1" strike="noStrike" dirty="0">
                <a:solidFill>
                  <a:srgbClr val="000000"/>
                </a:solidFill>
                <a:latin typeface="Arial"/>
                <a:ea typeface="Roboto"/>
              </a:rPr>
              <a:t>Suggested Time: </a:t>
            </a:r>
            <a:r>
              <a:rPr lang="en-US" strike="noStrike" dirty="0">
                <a:solidFill>
                  <a:srgbClr val="000000"/>
                </a:solidFill>
                <a:latin typeface="Arial"/>
                <a:ea typeface="Roboto"/>
              </a:rPr>
              <a:t>15 min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5656129"/>
      </p:ext>
    </p:extLst>
  </p:cSld>
  <p:clrMapOvr>
    <a:masterClrMapping/>
  </p:clrMapOvr>
  <p:transition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Practice Through Frustration</a:t>
            </a:r>
            <a:endParaRPr/>
          </a:p>
        </p:txBody>
      </p:sp>
      <p:sp>
        <p:nvSpPr>
          <p:cNvPr id="11" name="CustomShape 2"/>
          <p:cNvSpPr/>
          <p:nvPr/>
        </p:nvSpPr>
        <p:spPr>
          <a:xfrm>
            <a:off x="304920" y="2590920"/>
            <a:ext cx="8534160" cy="1523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6000" b="1" i="1" strike="noStrike">
                <a:solidFill>
                  <a:srgbClr val="000000"/>
                </a:solidFill>
                <a:latin typeface="Arial"/>
                <a:ea typeface="Roboto"/>
              </a:rPr>
              <a:t>Keep Practicing! 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3500" i="1" strike="noStrike">
                <a:solidFill>
                  <a:srgbClr val="000000"/>
                </a:solidFill>
                <a:latin typeface="Arial"/>
                <a:ea typeface="Roboto"/>
              </a:rPr>
              <a:t>It gets better.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499960511"/>
      </p:ext>
    </p:extLst>
  </p:cSld>
  <p:clrMapOvr>
    <a:masterClrMapping/>
  </p:clrMapOvr>
  <p:transition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FFFFFF"/>
                </a:solidFill>
                <a:latin typeface="Arial"/>
              </a:rPr>
              <a:t>Questions?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20405"/>
      </p:ext>
    </p:extLst>
  </p:cSld>
  <p:clrMapOvr>
    <a:masterClrMapping/>
  </p:clrMapOvr>
  <p:transition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FFFFFF"/>
                </a:solidFill>
                <a:latin typeface="Arial"/>
              </a:rPr>
              <a:t>Homework 1 - Help?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2699349"/>
      </p:ext>
    </p:extLst>
  </p:cSld>
  <p:clrMapOvr>
    <a:masterClrMapping/>
  </p:clrMapOvr>
  <p:transition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FFFFFF"/>
                </a:solidFill>
                <a:latin typeface="Arial"/>
              </a:rPr>
              <a:t>EXTRA MATERIAL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707517"/>
      </p:ext>
    </p:extLst>
  </p:cSld>
  <p:clrMapOvr>
    <a:masterClrMapping/>
  </p:clrMapOvr>
  <p:transition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Shape 1"/>
          <p:cNvSpPr txBox="1"/>
          <p:nvPr/>
        </p:nvSpPr>
        <p:spPr>
          <a:xfrm>
            <a:off x="390600" y="2953440"/>
            <a:ext cx="8229240" cy="8715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4100" b="1" i="1" strike="noStrike" dirty="0">
                <a:solidFill>
                  <a:srgbClr val="FFFFFF"/>
                </a:solidFill>
                <a:latin typeface="Arial"/>
              </a:rPr>
              <a:t>And Back to </a:t>
            </a:r>
            <a:r>
              <a:rPr lang="en-US" sz="4100" b="1" i="1" strike="noStrike" dirty="0" err="1">
                <a:solidFill>
                  <a:srgbClr val="FFFFFF"/>
                </a:solidFill>
                <a:latin typeface="Arial"/>
              </a:rPr>
              <a:t>Git</a:t>
            </a:r>
            <a:r>
              <a:rPr lang="en-US" sz="4100" b="1" i="1" strike="noStrike" dirty="0">
                <a:solidFill>
                  <a:srgbClr val="FFFFFF"/>
                </a:solidFill>
                <a:latin typeface="Arial"/>
              </a:rPr>
              <a:t>…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49597137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5EE1DB-4AD1-F747-A399-533AF8FDCB1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EF486B4-CCA4-9E4E-B8AE-7D9861C210F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slide.url=https://www.polleverywhere.com/free_text_polls/xlG5XYz5kAhAF9N">
            <a:extLst>
              <a:ext uri="{FF2B5EF4-FFF2-40B4-BE49-F238E27FC236}">
                <a16:creationId xmlns:a16="http://schemas.microsoft.com/office/drawing/2014/main" id="{6064CE7D-ADAD-9B4B-87A9-75095DFE885A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" y="63500"/>
            <a:ext cx="9017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6439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56B41-0EA6-6647-AF34-B3149D69398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9636B5-1290-9449-B200-219D2DF2567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slide.url=https://www.polleverywhere.com/free_text_polls/hFoyyTtNXW19v8y">
            <a:extLst>
              <a:ext uri="{FF2B5EF4-FFF2-40B4-BE49-F238E27FC236}">
                <a16:creationId xmlns:a16="http://schemas.microsoft.com/office/drawing/2014/main" id="{5269B0EE-C4C7-B848-8DE9-FE207DB8CDF0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" y="63500"/>
            <a:ext cx="9017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899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Instructor Feedback</a:t>
            </a:r>
            <a:endParaRPr/>
          </a:p>
        </p:txBody>
      </p:sp>
      <p:pic>
        <p:nvPicPr>
          <p:cNvPr id="8" name="Picture 7"/>
          <p:cNvPicPr/>
          <p:nvPr/>
        </p:nvPicPr>
        <p:blipFill>
          <a:blip r:embed="rId3"/>
          <a:stretch/>
        </p:blipFill>
        <p:spPr>
          <a:xfrm>
            <a:off x="897480" y="783720"/>
            <a:ext cx="7425000" cy="4942800"/>
          </a:xfrm>
          <a:prstGeom prst="rect">
            <a:avLst/>
          </a:prstGeom>
          <a:ln>
            <a:noFill/>
          </a:ln>
        </p:spPr>
      </p:pic>
      <p:sp>
        <p:nvSpPr>
          <p:cNvPr id="9" name="CustomShape 2"/>
          <p:cNvSpPr/>
          <p:nvPr/>
        </p:nvSpPr>
        <p:spPr>
          <a:xfrm>
            <a:off x="304920" y="5821200"/>
            <a:ext cx="8610120" cy="466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 algn="ctr">
              <a:lnSpc>
                <a:spcPct val="100000"/>
              </a:lnSpc>
            </a:pPr>
            <a:r>
              <a:rPr lang="en-US" sz="2200" b="1" strike="noStrike">
                <a:solidFill>
                  <a:srgbClr val="000000"/>
                </a:solidFill>
                <a:latin typeface="Arial"/>
              </a:rPr>
              <a:t>Seriously, mind-blown.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498109228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Instructor Feedback</a:t>
            </a:r>
            <a:endParaRPr/>
          </a:p>
        </p:txBody>
      </p:sp>
      <p:sp>
        <p:nvSpPr>
          <p:cNvPr id="6" name="CustomShape 2"/>
          <p:cNvSpPr/>
          <p:nvPr/>
        </p:nvSpPr>
        <p:spPr>
          <a:xfrm>
            <a:off x="304920" y="762120"/>
            <a:ext cx="8740440" cy="4495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US" sz="2200" b="1" strike="noStrike" dirty="0">
                <a:solidFill>
                  <a:srgbClr val="000000"/>
                </a:solidFill>
                <a:latin typeface="Arial"/>
              </a:rPr>
              <a:t>Things I’ve noticed people doing </a:t>
            </a:r>
            <a:r>
              <a:rPr lang="en-US" sz="2200" b="1" i="1" u="sng" strike="noStrike" dirty="0">
                <a:solidFill>
                  <a:srgbClr val="000000"/>
                </a:solidFill>
                <a:latin typeface="Arial"/>
              </a:rPr>
              <a:t>incredibly</a:t>
            </a:r>
            <a:r>
              <a:rPr lang="en-US" sz="2200" b="1" strike="noStrike" dirty="0">
                <a:solidFill>
                  <a:srgbClr val="000000"/>
                </a:solidFill>
                <a:latin typeface="Arial"/>
              </a:rPr>
              <a:t> well: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/>
              </a:rPr>
              <a:t> All of you are handling an enormous volume of information. </a:t>
            </a:r>
            <a:endParaRPr dirty="0"/>
          </a:p>
          <a:p>
            <a:pPr>
              <a:lnSpc>
                <a:spcPct val="100000"/>
              </a:lnSpc>
            </a:pPr>
            <a:r>
              <a:rPr lang="en-US" dirty="0"/>
              <a:t> </a:t>
            </a: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/>
              </a:rPr>
              <a:t> All of you are asking the right questions.</a:t>
            </a:r>
            <a:endParaRPr dirty="0"/>
          </a:p>
          <a:p>
            <a:pPr>
              <a:lnSpc>
                <a:spcPct val="100000"/>
              </a:lnSpc>
            </a:pPr>
            <a:r>
              <a:rPr lang="en-US" dirty="0"/>
              <a:t> </a:t>
            </a: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/>
              </a:rPr>
              <a:t> You notice the right details.</a:t>
            </a:r>
            <a:endParaRPr dirty="0"/>
          </a:p>
          <a:p>
            <a:pPr>
              <a:lnSpc>
                <a:spcPct val="100000"/>
              </a:lnSpc>
            </a:pPr>
            <a:r>
              <a:rPr lang="en-US" dirty="0"/>
              <a:t> </a:t>
            </a: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/>
              </a:rPr>
              <a:t> You all help each other out.</a:t>
            </a:r>
            <a:endParaRPr dirty="0"/>
          </a:p>
          <a:p>
            <a:pPr>
              <a:lnSpc>
                <a:spcPct val="100000"/>
              </a:lnSpc>
            </a:pPr>
            <a:r>
              <a:rPr lang="en-US" dirty="0"/>
              <a:t> </a:t>
            </a: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/>
              </a:rPr>
              <a:t> And, most importantly, you are </a:t>
            </a:r>
            <a:r>
              <a:rPr lang="en-US" sz="2200" b="1" u="sng" strike="noStrike" dirty="0">
                <a:solidFill>
                  <a:srgbClr val="000000"/>
                </a:solidFill>
                <a:latin typeface="Arial"/>
              </a:rPr>
              <a:t>figuring out things on your own.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57368501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1_Unbrande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Zen_of_Coding" id="{87602CDD-0462-F346-8F62-CCB9F24D482F}" vid="{D140266A-C4E2-8544-B29C-B3C9A1ADCCE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918</TotalTime>
  <Words>1629</Words>
  <Application>Microsoft Macintosh PowerPoint</Application>
  <PresentationFormat>On-screen Show (4:3)</PresentationFormat>
  <Paragraphs>318</Paragraphs>
  <Slides>59</Slides>
  <Notes>59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7" baseType="lpstr">
      <vt:lpstr>Arial</vt:lpstr>
      <vt:lpstr>Calibri</vt:lpstr>
      <vt:lpstr>Calibri Light</vt:lpstr>
      <vt:lpstr>DejaVu Sans</vt:lpstr>
      <vt:lpstr>Mangal</vt:lpstr>
      <vt:lpstr>Roboto</vt:lpstr>
      <vt:lpstr>Times New Roman</vt:lpstr>
      <vt:lpstr>1_Unbranded</vt:lpstr>
      <vt:lpstr>Going Live</vt:lpstr>
      <vt:lpstr>Objectives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 Few Admin Things…</vt:lpstr>
      <vt:lpstr>PowerPoint Presentation</vt:lpstr>
      <vt:lpstr>PowerPoint Presentation</vt:lpstr>
      <vt:lpstr>Recapping</vt:lpstr>
      <vt:lpstr>PowerPoint Presentation</vt:lpstr>
      <vt:lpstr>PowerPoint Presentation</vt:lpstr>
      <vt:lpstr>PowerPoint Presentation</vt:lpstr>
      <vt:lpstr>PowerPoint Presentation</vt:lpstr>
      <vt:lpstr>Pushing and Pulling to GitHub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Double Take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CSS Resets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To the Web with GitHub!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Questions?</vt:lpstr>
      <vt:lpstr>Homework 1 - Help?</vt:lpstr>
      <vt:lpstr>EXTRA MATERIAL</vt:lpstr>
      <vt:lpstr>PowerPoint Presentation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DevChat #1 Introduction to Twitter Bootstrap:  Web Development for Noobs</dc:title>
  <dc:creator>ahaque89</dc:creator>
  <cp:lastModifiedBy>Microsoft Office User</cp:lastModifiedBy>
  <cp:revision>1494</cp:revision>
  <cp:lastPrinted>2016-01-30T16:23:56Z</cp:lastPrinted>
  <dcterms:created xsi:type="dcterms:W3CDTF">2015-01-20T17:19:00Z</dcterms:created>
  <dcterms:modified xsi:type="dcterms:W3CDTF">2018-10-01T13:48:38Z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HiddenSlides">
    <vt:i4>14</vt:i4>
  </property>
  <property fmtid="{D5CDD505-2E9C-101B-9397-08002B2CF9AE}" pid="4" name="HyperlinksChanged">
    <vt:bool>true</vt:bool>
  </property>
  <property fmtid="{D5CDD505-2E9C-101B-9397-08002B2CF9AE}" pid="5" name="LinksUpToDate">
    <vt:bool>true</vt:bool>
  </property>
  <property fmtid="{D5CDD505-2E9C-101B-9397-08002B2CF9AE}" pid="6" name="MMClips">
    <vt:i4>0</vt:i4>
  </property>
  <property fmtid="{D5CDD505-2E9C-101B-9397-08002B2CF9AE}" pid="7" name="Notes">
    <vt:i4>35</vt:i4>
  </property>
  <property fmtid="{D5CDD505-2E9C-101B-9397-08002B2CF9AE}" pid="8" name="PresentationFormat">
    <vt:lpwstr>On-screen Show (4:3)</vt:lpwstr>
  </property>
  <property fmtid="{D5CDD505-2E9C-101B-9397-08002B2CF9AE}" pid="9" name="ScaleCrop">
    <vt:bool>true</vt:bool>
  </property>
  <property fmtid="{D5CDD505-2E9C-101B-9397-08002B2CF9AE}" pid="10" name="ShareDoc">
    <vt:bool>true</vt:bool>
  </property>
  <property fmtid="{D5CDD505-2E9C-101B-9397-08002B2CF9AE}" pid="11" name="Slides">
    <vt:i4>66</vt:i4>
  </property>
</Properties>
</file>